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4" r:id="rId9"/>
    <p:sldId id="267" r:id="rId10"/>
    <p:sldId id="268" r:id="rId11"/>
    <p:sldId id="269" r:id="rId12"/>
    <p:sldId id="270" r:id="rId13"/>
    <p:sldId id="265" r:id="rId14"/>
    <p:sldId id="272" r:id="rId15"/>
    <p:sldId id="271" r:id="rId16"/>
    <p:sldId id="274" r:id="rId17"/>
    <p:sldId id="273" r:id="rId18"/>
    <p:sldId id="275" r:id="rId19"/>
    <p:sldId id="276" r:id="rId20"/>
    <p:sldId id="266" r:id="rId21"/>
    <p:sldId id="277" r:id="rId22"/>
    <p:sldId id="278" r:id="rId23"/>
    <p:sldId id="280" r:id="rId24"/>
    <p:sldId id="28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8"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9AF60E-BFDC-4031-9814-308656B35177}" type="doc">
      <dgm:prSet loTypeId="urn:microsoft.com/office/officeart/2005/8/layout/cycle8" loCatId="cycle" qsTypeId="urn:microsoft.com/office/officeart/2005/8/quickstyle/simple1" qsCatId="simple" csTypeId="urn:microsoft.com/office/officeart/2005/8/colors/accent1_2" csCatId="accent1" phldr="1"/>
      <dgm:spPr/>
    </dgm:pt>
    <dgm:pt modelId="{87D6046F-7DF4-42D5-8344-2C971E2FB05F}">
      <dgm:prSet phldrT="[Text]"/>
      <dgm:spPr/>
      <dgm:t>
        <a:bodyPr/>
        <a:lstStyle/>
        <a:p>
          <a:r>
            <a:rPr lang="en-SG" dirty="0" smtClean="0"/>
            <a:t>OBEY</a:t>
          </a:r>
          <a:endParaRPr lang="en-US" dirty="0"/>
        </a:p>
      </dgm:t>
    </dgm:pt>
    <dgm:pt modelId="{AAB979AC-5706-44E0-AF61-97343CB1988D}" type="parTrans" cxnId="{73BB48E6-DE08-48BE-AB87-EB01A6BB8317}">
      <dgm:prSet/>
      <dgm:spPr/>
      <dgm:t>
        <a:bodyPr/>
        <a:lstStyle/>
        <a:p>
          <a:endParaRPr lang="en-US"/>
        </a:p>
      </dgm:t>
    </dgm:pt>
    <dgm:pt modelId="{9E7E8B66-E2D0-45D7-B0F8-1E83DB97B5FA}" type="sibTrans" cxnId="{73BB48E6-DE08-48BE-AB87-EB01A6BB8317}">
      <dgm:prSet/>
      <dgm:spPr/>
      <dgm:t>
        <a:bodyPr/>
        <a:lstStyle/>
        <a:p>
          <a:endParaRPr lang="en-US"/>
        </a:p>
      </dgm:t>
    </dgm:pt>
    <dgm:pt modelId="{9FC00E85-CA09-4B2D-8F98-27D9DBE9215A}">
      <dgm:prSet phldrT="[Text]"/>
      <dgm:spPr/>
      <dgm:t>
        <a:bodyPr/>
        <a:lstStyle/>
        <a:p>
          <a:r>
            <a:rPr lang="en-SG" dirty="0" smtClean="0"/>
            <a:t>PRAY</a:t>
          </a:r>
          <a:endParaRPr lang="en-US" dirty="0"/>
        </a:p>
      </dgm:t>
    </dgm:pt>
    <dgm:pt modelId="{432A6ADE-1C9B-47D0-B592-A04548AC3001}" type="parTrans" cxnId="{BF4FF1E5-75C4-4D19-B2AF-22A3119AE940}">
      <dgm:prSet/>
      <dgm:spPr/>
      <dgm:t>
        <a:bodyPr/>
        <a:lstStyle/>
        <a:p>
          <a:endParaRPr lang="en-US"/>
        </a:p>
      </dgm:t>
    </dgm:pt>
    <dgm:pt modelId="{68DB047F-7684-4485-8A2B-87B2C9D2718E}" type="sibTrans" cxnId="{BF4FF1E5-75C4-4D19-B2AF-22A3119AE940}">
      <dgm:prSet/>
      <dgm:spPr/>
      <dgm:t>
        <a:bodyPr/>
        <a:lstStyle/>
        <a:p>
          <a:endParaRPr lang="en-US"/>
        </a:p>
      </dgm:t>
    </dgm:pt>
    <dgm:pt modelId="{9255B554-FF0E-4417-9896-ABBF56FD49BD}">
      <dgm:prSet phldrT="[Text]"/>
      <dgm:spPr/>
      <dgm:t>
        <a:bodyPr/>
        <a:lstStyle/>
        <a:p>
          <a:r>
            <a:rPr lang="en-SG" dirty="0" smtClean="0"/>
            <a:t>LISTEN</a:t>
          </a:r>
          <a:endParaRPr lang="en-US" dirty="0"/>
        </a:p>
      </dgm:t>
    </dgm:pt>
    <dgm:pt modelId="{9A3EA6F0-4226-4782-8437-C508F58E5F54}" type="parTrans" cxnId="{FEA0C35D-065A-4C0E-B306-ACAE0CC0623C}">
      <dgm:prSet/>
      <dgm:spPr/>
      <dgm:t>
        <a:bodyPr/>
        <a:lstStyle/>
        <a:p>
          <a:endParaRPr lang="en-US"/>
        </a:p>
      </dgm:t>
    </dgm:pt>
    <dgm:pt modelId="{2BE5BCBF-6DA8-4CE3-9388-F39E29B03BE4}" type="sibTrans" cxnId="{FEA0C35D-065A-4C0E-B306-ACAE0CC0623C}">
      <dgm:prSet/>
      <dgm:spPr/>
      <dgm:t>
        <a:bodyPr/>
        <a:lstStyle/>
        <a:p>
          <a:endParaRPr lang="en-US"/>
        </a:p>
      </dgm:t>
    </dgm:pt>
    <dgm:pt modelId="{A0F8CCE7-14E3-4AD8-8D1E-CF5A0EF3C53C}" type="pres">
      <dgm:prSet presAssocID="{DA9AF60E-BFDC-4031-9814-308656B35177}" presName="compositeShape" presStyleCnt="0">
        <dgm:presLayoutVars>
          <dgm:chMax val="7"/>
          <dgm:dir/>
          <dgm:resizeHandles val="exact"/>
        </dgm:presLayoutVars>
      </dgm:prSet>
      <dgm:spPr/>
    </dgm:pt>
    <dgm:pt modelId="{DFA3C3BB-CA46-48D4-8432-0F141A3F7515}" type="pres">
      <dgm:prSet presAssocID="{DA9AF60E-BFDC-4031-9814-308656B35177}" presName="wedge1" presStyleLbl="node1" presStyleIdx="0" presStyleCnt="3"/>
      <dgm:spPr/>
      <dgm:t>
        <a:bodyPr/>
        <a:lstStyle/>
        <a:p>
          <a:endParaRPr lang="en-US"/>
        </a:p>
      </dgm:t>
    </dgm:pt>
    <dgm:pt modelId="{53E3D528-4B4D-4B64-A038-CC3CAE684328}" type="pres">
      <dgm:prSet presAssocID="{DA9AF60E-BFDC-4031-9814-308656B35177}" presName="dummy1a" presStyleCnt="0"/>
      <dgm:spPr/>
    </dgm:pt>
    <dgm:pt modelId="{0018AF23-D092-4315-B355-91D7EF05130B}" type="pres">
      <dgm:prSet presAssocID="{DA9AF60E-BFDC-4031-9814-308656B35177}" presName="dummy1b" presStyleCnt="0"/>
      <dgm:spPr/>
    </dgm:pt>
    <dgm:pt modelId="{8CF573FA-BBA9-41D3-863D-718C65B95208}" type="pres">
      <dgm:prSet presAssocID="{DA9AF60E-BFDC-4031-9814-308656B35177}" presName="wedge1Tx" presStyleLbl="node1" presStyleIdx="0" presStyleCnt="3">
        <dgm:presLayoutVars>
          <dgm:chMax val="0"/>
          <dgm:chPref val="0"/>
          <dgm:bulletEnabled val="1"/>
        </dgm:presLayoutVars>
      </dgm:prSet>
      <dgm:spPr/>
      <dgm:t>
        <a:bodyPr/>
        <a:lstStyle/>
        <a:p>
          <a:endParaRPr lang="en-US"/>
        </a:p>
      </dgm:t>
    </dgm:pt>
    <dgm:pt modelId="{93946EF9-C35E-4774-B8A5-3261A5D3A626}" type="pres">
      <dgm:prSet presAssocID="{DA9AF60E-BFDC-4031-9814-308656B35177}" presName="wedge2" presStyleLbl="node1" presStyleIdx="1" presStyleCnt="3"/>
      <dgm:spPr/>
      <dgm:t>
        <a:bodyPr/>
        <a:lstStyle/>
        <a:p>
          <a:endParaRPr lang="en-US"/>
        </a:p>
      </dgm:t>
    </dgm:pt>
    <dgm:pt modelId="{49039168-9061-40DA-96DF-D7A11D8AAAE0}" type="pres">
      <dgm:prSet presAssocID="{DA9AF60E-BFDC-4031-9814-308656B35177}" presName="dummy2a" presStyleCnt="0"/>
      <dgm:spPr/>
    </dgm:pt>
    <dgm:pt modelId="{7DEAD8CF-BC46-4106-A0AD-536F4CC20C64}" type="pres">
      <dgm:prSet presAssocID="{DA9AF60E-BFDC-4031-9814-308656B35177}" presName="dummy2b" presStyleCnt="0"/>
      <dgm:spPr/>
    </dgm:pt>
    <dgm:pt modelId="{A251D47F-A056-4399-9306-22AFBFFD4F31}" type="pres">
      <dgm:prSet presAssocID="{DA9AF60E-BFDC-4031-9814-308656B35177}" presName="wedge2Tx" presStyleLbl="node1" presStyleIdx="1" presStyleCnt="3">
        <dgm:presLayoutVars>
          <dgm:chMax val="0"/>
          <dgm:chPref val="0"/>
          <dgm:bulletEnabled val="1"/>
        </dgm:presLayoutVars>
      </dgm:prSet>
      <dgm:spPr/>
      <dgm:t>
        <a:bodyPr/>
        <a:lstStyle/>
        <a:p>
          <a:endParaRPr lang="en-US"/>
        </a:p>
      </dgm:t>
    </dgm:pt>
    <dgm:pt modelId="{CEDBD6D2-C646-4728-BC1A-FA22FFF972BA}" type="pres">
      <dgm:prSet presAssocID="{DA9AF60E-BFDC-4031-9814-308656B35177}" presName="wedge3" presStyleLbl="node1" presStyleIdx="2" presStyleCnt="3"/>
      <dgm:spPr/>
      <dgm:t>
        <a:bodyPr/>
        <a:lstStyle/>
        <a:p>
          <a:endParaRPr lang="en-US"/>
        </a:p>
      </dgm:t>
    </dgm:pt>
    <dgm:pt modelId="{3BD3954D-264D-4605-A894-EEBE425552AA}" type="pres">
      <dgm:prSet presAssocID="{DA9AF60E-BFDC-4031-9814-308656B35177}" presName="dummy3a" presStyleCnt="0"/>
      <dgm:spPr/>
    </dgm:pt>
    <dgm:pt modelId="{B6C84BC2-8AC3-41C0-9E33-3E2AFEE42C26}" type="pres">
      <dgm:prSet presAssocID="{DA9AF60E-BFDC-4031-9814-308656B35177}" presName="dummy3b" presStyleCnt="0"/>
      <dgm:spPr/>
    </dgm:pt>
    <dgm:pt modelId="{26F0F793-CBE5-4AD6-ACC2-8178296C6E3A}" type="pres">
      <dgm:prSet presAssocID="{DA9AF60E-BFDC-4031-9814-308656B35177}" presName="wedge3Tx" presStyleLbl="node1" presStyleIdx="2" presStyleCnt="3">
        <dgm:presLayoutVars>
          <dgm:chMax val="0"/>
          <dgm:chPref val="0"/>
          <dgm:bulletEnabled val="1"/>
        </dgm:presLayoutVars>
      </dgm:prSet>
      <dgm:spPr/>
      <dgm:t>
        <a:bodyPr/>
        <a:lstStyle/>
        <a:p>
          <a:endParaRPr lang="en-US"/>
        </a:p>
      </dgm:t>
    </dgm:pt>
    <dgm:pt modelId="{55D47221-96EC-4138-942D-F645800739B5}" type="pres">
      <dgm:prSet presAssocID="{9E7E8B66-E2D0-45D7-B0F8-1E83DB97B5FA}" presName="arrowWedge1" presStyleLbl="fgSibTrans2D1" presStyleIdx="0" presStyleCnt="3"/>
      <dgm:spPr/>
    </dgm:pt>
    <dgm:pt modelId="{A7D7F5EF-B015-4F68-A001-DB0373025533}" type="pres">
      <dgm:prSet presAssocID="{68DB047F-7684-4485-8A2B-87B2C9D2718E}" presName="arrowWedge2" presStyleLbl="fgSibTrans2D1" presStyleIdx="1" presStyleCnt="3"/>
      <dgm:spPr/>
    </dgm:pt>
    <dgm:pt modelId="{D254DAD5-54B4-4428-A30D-E8E0E4067C0C}" type="pres">
      <dgm:prSet presAssocID="{2BE5BCBF-6DA8-4CE3-9388-F39E29B03BE4}" presName="arrowWedge3" presStyleLbl="fgSibTrans2D1" presStyleIdx="2" presStyleCnt="3"/>
      <dgm:spPr/>
    </dgm:pt>
  </dgm:ptLst>
  <dgm:cxnLst>
    <dgm:cxn modelId="{73BB48E6-DE08-48BE-AB87-EB01A6BB8317}" srcId="{DA9AF60E-BFDC-4031-9814-308656B35177}" destId="{87D6046F-7DF4-42D5-8344-2C971E2FB05F}" srcOrd="0" destOrd="0" parTransId="{AAB979AC-5706-44E0-AF61-97343CB1988D}" sibTransId="{9E7E8B66-E2D0-45D7-B0F8-1E83DB97B5FA}"/>
    <dgm:cxn modelId="{937AAFBF-A1EC-471E-BF3F-056D880AE189}" type="presOf" srcId="{DA9AF60E-BFDC-4031-9814-308656B35177}" destId="{A0F8CCE7-14E3-4AD8-8D1E-CF5A0EF3C53C}" srcOrd="0" destOrd="0" presId="urn:microsoft.com/office/officeart/2005/8/layout/cycle8"/>
    <dgm:cxn modelId="{21CAF027-E9D5-4D0A-8BB1-1EC47FA0BAEE}" type="presOf" srcId="{9255B554-FF0E-4417-9896-ABBF56FD49BD}" destId="{CEDBD6D2-C646-4728-BC1A-FA22FFF972BA}" srcOrd="0" destOrd="0" presId="urn:microsoft.com/office/officeart/2005/8/layout/cycle8"/>
    <dgm:cxn modelId="{B4B7ED58-B714-45D6-9F69-18C886AB0A0C}" type="presOf" srcId="{9FC00E85-CA09-4B2D-8F98-27D9DBE9215A}" destId="{A251D47F-A056-4399-9306-22AFBFFD4F31}" srcOrd="1" destOrd="0" presId="urn:microsoft.com/office/officeart/2005/8/layout/cycle8"/>
    <dgm:cxn modelId="{6A67CFE6-D2CA-4E9C-A828-C2D1D738B162}" type="presOf" srcId="{9255B554-FF0E-4417-9896-ABBF56FD49BD}" destId="{26F0F793-CBE5-4AD6-ACC2-8178296C6E3A}" srcOrd="1" destOrd="0" presId="urn:microsoft.com/office/officeart/2005/8/layout/cycle8"/>
    <dgm:cxn modelId="{E3432D4A-0C66-43DC-B839-84F3F7CB2E85}" type="presOf" srcId="{87D6046F-7DF4-42D5-8344-2C971E2FB05F}" destId="{DFA3C3BB-CA46-48D4-8432-0F141A3F7515}" srcOrd="0" destOrd="0" presId="urn:microsoft.com/office/officeart/2005/8/layout/cycle8"/>
    <dgm:cxn modelId="{37ECD650-FA8C-417A-98D2-3383BCA6E460}" type="presOf" srcId="{9FC00E85-CA09-4B2D-8F98-27D9DBE9215A}" destId="{93946EF9-C35E-4774-B8A5-3261A5D3A626}" srcOrd="0" destOrd="0" presId="urn:microsoft.com/office/officeart/2005/8/layout/cycle8"/>
    <dgm:cxn modelId="{FEA0C35D-065A-4C0E-B306-ACAE0CC0623C}" srcId="{DA9AF60E-BFDC-4031-9814-308656B35177}" destId="{9255B554-FF0E-4417-9896-ABBF56FD49BD}" srcOrd="2" destOrd="0" parTransId="{9A3EA6F0-4226-4782-8437-C508F58E5F54}" sibTransId="{2BE5BCBF-6DA8-4CE3-9388-F39E29B03BE4}"/>
    <dgm:cxn modelId="{BF4FF1E5-75C4-4D19-B2AF-22A3119AE940}" srcId="{DA9AF60E-BFDC-4031-9814-308656B35177}" destId="{9FC00E85-CA09-4B2D-8F98-27D9DBE9215A}" srcOrd="1" destOrd="0" parTransId="{432A6ADE-1C9B-47D0-B592-A04548AC3001}" sibTransId="{68DB047F-7684-4485-8A2B-87B2C9D2718E}"/>
    <dgm:cxn modelId="{32F2FA65-ABD0-42EF-8A84-03F0B07E4F3A}" type="presOf" srcId="{87D6046F-7DF4-42D5-8344-2C971E2FB05F}" destId="{8CF573FA-BBA9-41D3-863D-718C65B95208}" srcOrd="1" destOrd="0" presId="urn:microsoft.com/office/officeart/2005/8/layout/cycle8"/>
    <dgm:cxn modelId="{6B8D5B37-6622-42EE-AA02-3CE610CB8385}" type="presParOf" srcId="{A0F8CCE7-14E3-4AD8-8D1E-CF5A0EF3C53C}" destId="{DFA3C3BB-CA46-48D4-8432-0F141A3F7515}" srcOrd="0" destOrd="0" presId="urn:microsoft.com/office/officeart/2005/8/layout/cycle8"/>
    <dgm:cxn modelId="{BB63F591-A76B-4178-9EC2-A08C04EF2251}" type="presParOf" srcId="{A0F8CCE7-14E3-4AD8-8D1E-CF5A0EF3C53C}" destId="{53E3D528-4B4D-4B64-A038-CC3CAE684328}" srcOrd="1" destOrd="0" presId="urn:microsoft.com/office/officeart/2005/8/layout/cycle8"/>
    <dgm:cxn modelId="{677B437F-249C-4970-9DE5-4807E5CE82C9}" type="presParOf" srcId="{A0F8CCE7-14E3-4AD8-8D1E-CF5A0EF3C53C}" destId="{0018AF23-D092-4315-B355-91D7EF05130B}" srcOrd="2" destOrd="0" presId="urn:microsoft.com/office/officeart/2005/8/layout/cycle8"/>
    <dgm:cxn modelId="{1DDB52B6-6CC8-43FD-9631-98EF06BE62E5}" type="presParOf" srcId="{A0F8CCE7-14E3-4AD8-8D1E-CF5A0EF3C53C}" destId="{8CF573FA-BBA9-41D3-863D-718C65B95208}" srcOrd="3" destOrd="0" presId="urn:microsoft.com/office/officeart/2005/8/layout/cycle8"/>
    <dgm:cxn modelId="{CE878B5D-6AF6-4BFC-A349-9228E7B0797C}" type="presParOf" srcId="{A0F8CCE7-14E3-4AD8-8D1E-CF5A0EF3C53C}" destId="{93946EF9-C35E-4774-B8A5-3261A5D3A626}" srcOrd="4" destOrd="0" presId="urn:microsoft.com/office/officeart/2005/8/layout/cycle8"/>
    <dgm:cxn modelId="{54FC03A2-04AE-47AC-B5FB-5F71DA96D4FE}" type="presParOf" srcId="{A0F8CCE7-14E3-4AD8-8D1E-CF5A0EF3C53C}" destId="{49039168-9061-40DA-96DF-D7A11D8AAAE0}" srcOrd="5" destOrd="0" presId="urn:microsoft.com/office/officeart/2005/8/layout/cycle8"/>
    <dgm:cxn modelId="{D31CEBF8-E313-4E28-8762-36901747DB81}" type="presParOf" srcId="{A0F8CCE7-14E3-4AD8-8D1E-CF5A0EF3C53C}" destId="{7DEAD8CF-BC46-4106-A0AD-536F4CC20C64}" srcOrd="6" destOrd="0" presId="urn:microsoft.com/office/officeart/2005/8/layout/cycle8"/>
    <dgm:cxn modelId="{8FCE2A45-B0F2-4976-AFF9-40657A03FFA4}" type="presParOf" srcId="{A0F8CCE7-14E3-4AD8-8D1E-CF5A0EF3C53C}" destId="{A251D47F-A056-4399-9306-22AFBFFD4F31}" srcOrd="7" destOrd="0" presId="urn:microsoft.com/office/officeart/2005/8/layout/cycle8"/>
    <dgm:cxn modelId="{2B78D71D-2285-4D13-8B97-E0588CD8831A}" type="presParOf" srcId="{A0F8CCE7-14E3-4AD8-8D1E-CF5A0EF3C53C}" destId="{CEDBD6D2-C646-4728-BC1A-FA22FFF972BA}" srcOrd="8" destOrd="0" presId="urn:microsoft.com/office/officeart/2005/8/layout/cycle8"/>
    <dgm:cxn modelId="{2DA177C0-B11F-41D8-BD59-D67BD5302F75}" type="presParOf" srcId="{A0F8CCE7-14E3-4AD8-8D1E-CF5A0EF3C53C}" destId="{3BD3954D-264D-4605-A894-EEBE425552AA}" srcOrd="9" destOrd="0" presId="urn:microsoft.com/office/officeart/2005/8/layout/cycle8"/>
    <dgm:cxn modelId="{0FEC395F-87D7-479E-96B7-ECF8A340C29C}" type="presParOf" srcId="{A0F8CCE7-14E3-4AD8-8D1E-CF5A0EF3C53C}" destId="{B6C84BC2-8AC3-41C0-9E33-3E2AFEE42C26}" srcOrd="10" destOrd="0" presId="urn:microsoft.com/office/officeart/2005/8/layout/cycle8"/>
    <dgm:cxn modelId="{CDC7715B-A27D-452F-8747-2229156FE1FB}" type="presParOf" srcId="{A0F8CCE7-14E3-4AD8-8D1E-CF5A0EF3C53C}" destId="{26F0F793-CBE5-4AD6-ACC2-8178296C6E3A}" srcOrd="11" destOrd="0" presId="urn:microsoft.com/office/officeart/2005/8/layout/cycle8"/>
    <dgm:cxn modelId="{82ACC236-AD93-422E-B345-FBA939E9E404}" type="presParOf" srcId="{A0F8CCE7-14E3-4AD8-8D1E-CF5A0EF3C53C}" destId="{55D47221-96EC-4138-942D-F645800739B5}" srcOrd="12" destOrd="0" presId="urn:microsoft.com/office/officeart/2005/8/layout/cycle8"/>
    <dgm:cxn modelId="{561E6E6B-A745-4C0F-84AB-27CF6880ACB3}" type="presParOf" srcId="{A0F8CCE7-14E3-4AD8-8D1E-CF5A0EF3C53C}" destId="{A7D7F5EF-B015-4F68-A001-DB0373025533}" srcOrd="13" destOrd="0" presId="urn:microsoft.com/office/officeart/2005/8/layout/cycle8"/>
    <dgm:cxn modelId="{2914D63A-905C-4715-A33C-5C3E1C501445}" type="presParOf" srcId="{A0F8CCE7-14E3-4AD8-8D1E-CF5A0EF3C53C}" destId="{D254DAD5-54B4-4428-A30D-E8E0E4067C0C}"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3C3BB-CA46-48D4-8432-0F141A3F7515}">
      <dsp:nvSpPr>
        <dsp:cNvPr id="0" name=""/>
        <dsp:cNvSpPr/>
      </dsp:nvSpPr>
      <dsp:spPr>
        <a:xfrm>
          <a:off x="3358370" y="232791"/>
          <a:ext cx="3008376" cy="3008376"/>
        </a:xfrm>
        <a:prstGeom prst="pie">
          <a:avLst>
            <a:gd name="adj1" fmla="val 16200000"/>
            <a:gd name="adj2" fmla="val 180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SG" sz="2600" kern="1200" dirty="0" smtClean="0"/>
            <a:t>OBEY</a:t>
          </a:r>
          <a:endParaRPr lang="en-US" sz="2600" kern="1200" dirty="0"/>
        </a:p>
      </dsp:txBody>
      <dsp:txXfrm>
        <a:off x="4943856" y="870280"/>
        <a:ext cx="1074420" cy="895350"/>
      </dsp:txXfrm>
    </dsp:sp>
    <dsp:sp modelId="{93946EF9-C35E-4774-B8A5-3261A5D3A626}">
      <dsp:nvSpPr>
        <dsp:cNvPr id="0" name=""/>
        <dsp:cNvSpPr/>
      </dsp:nvSpPr>
      <dsp:spPr>
        <a:xfrm>
          <a:off x="3296411" y="340233"/>
          <a:ext cx="3008376" cy="3008376"/>
        </a:xfrm>
        <a:prstGeom prst="pie">
          <a:avLst>
            <a:gd name="adj1" fmla="val 1800000"/>
            <a:gd name="adj2" fmla="val 900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SG" sz="2600" kern="1200" dirty="0" smtClean="0"/>
            <a:t>PRAY</a:t>
          </a:r>
          <a:endParaRPr lang="en-US" sz="2600" kern="1200" dirty="0"/>
        </a:p>
      </dsp:txBody>
      <dsp:txXfrm>
        <a:off x="4012691" y="2292096"/>
        <a:ext cx="1611630" cy="787908"/>
      </dsp:txXfrm>
    </dsp:sp>
    <dsp:sp modelId="{CEDBD6D2-C646-4728-BC1A-FA22FFF972BA}">
      <dsp:nvSpPr>
        <dsp:cNvPr id="0" name=""/>
        <dsp:cNvSpPr/>
      </dsp:nvSpPr>
      <dsp:spPr>
        <a:xfrm>
          <a:off x="3234453" y="232791"/>
          <a:ext cx="3008376" cy="3008376"/>
        </a:xfrm>
        <a:prstGeom prst="pie">
          <a:avLst>
            <a:gd name="adj1" fmla="val 9000000"/>
            <a:gd name="adj2" fmla="val 1620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SG" sz="2600" kern="1200" dirty="0" smtClean="0"/>
            <a:t>LISTEN</a:t>
          </a:r>
          <a:endParaRPr lang="en-US" sz="2600" kern="1200" dirty="0"/>
        </a:p>
      </dsp:txBody>
      <dsp:txXfrm>
        <a:off x="3582923" y="870280"/>
        <a:ext cx="1074420" cy="895350"/>
      </dsp:txXfrm>
    </dsp:sp>
    <dsp:sp modelId="{55D47221-96EC-4138-942D-F645800739B5}">
      <dsp:nvSpPr>
        <dsp:cNvPr id="0" name=""/>
        <dsp:cNvSpPr/>
      </dsp:nvSpPr>
      <dsp:spPr>
        <a:xfrm>
          <a:off x="3172385" y="46558"/>
          <a:ext cx="3380841" cy="338084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D7F5EF-B015-4F68-A001-DB0373025533}">
      <dsp:nvSpPr>
        <dsp:cNvPr id="0" name=""/>
        <dsp:cNvSpPr/>
      </dsp:nvSpPr>
      <dsp:spPr>
        <a:xfrm>
          <a:off x="3110179" y="153809"/>
          <a:ext cx="3380841" cy="338084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54DAD5-54B4-4428-A30D-E8E0E4067C0C}">
      <dsp:nvSpPr>
        <dsp:cNvPr id="0" name=""/>
        <dsp:cNvSpPr/>
      </dsp:nvSpPr>
      <dsp:spPr>
        <a:xfrm>
          <a:off x="3047972" y="46558"/>
          <a:ext cx="3380841" cy="338084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17/3/2019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17/3/2019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17/3/2019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17/3/2019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17/3/2019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17/3/2019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17/3/2019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17/3/2019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17/3/2019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17/3/2019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SG" sz="4800" b="1" dirty="0" smtClean="0"/>
              <a:t>The confidence of </a:t>
            </a:r>
            <a:r>
              <a:rPr lang="en-SG" sz="4800" b="1" dirty="0" err="1" smtClean="0"/>
              <a:t>elijah</a:t>
            </a:r>
            <a:endParaRPr lang="en-US" sz="4800" b="1" dirty="0"/>
          </a:p>
        </p:txBody>
      </p:sp>
      <p:sp>
        <p:nvSpPr>
          <p:cNvPr id="3" name="Subtitle 2"/>
          <p:cNvSpPr>
            <a:spLocks noGrp="1"/>
          </p:cNvSpPr>
          <p:nvPr>
            <p:ph type="subTitle" idx="1"/>
          </p:nvPr>
        </p:nvSpPr>
        <p:spPr/>
        <p:txBody>
          <a:bodyPr/>
          <a:lstStyle/>
          <a:p>
            <a:r>
              <a:rPr lang="en-SG" dirty="0" smtClean="0"/>
              <a:t>Sunday Service 17 Mar 2019</a:t>
            </a:r>
          </a:p>
          <a:p>
            <a:r>
              <a:rPr lang="en-SG" dirty="0" smtClean="0"/>
              <a:t>Cecil Ang</a:t>
            </a:r>
            <a:endParaRPr lang="en-US" dirty="0"/>
          </a:p>
        </p:txBody>
      </p:sp>
      <p:pic>
        <p:nvPicPr>
          <p:cNvPr id="4" name="Picture 3"/>
          <p:cNvPicPr>
            <a:picLocks noChangeAspect="1"/>
          </p:cNvPicPr>
          <p:nvPr/>
        </p:nvPicPr>
        <p:blipFill>
          <a:blip r:embed="rId2"/>
          <a:stretch>
            <a:fillRect/>
          </a:stretch>
        </p:blipFill>
        <p:spPr>
          <a:xfrm>
            <a:off x="1170893" y="4462733"/>
            <a:ext cx="2395267" cy="2395267"/>
          </a:xfrm>
          <a:prstGeom prst="rect">
            <a:avLst/>
          </a:prstGeom>
        </p:spPr>
      </p:pic>
    </p:spTree>
    <p:extLst>
      <p:ext uri="{BB962C8B-B14F-4D97-AF65-F5344CB8AC3E}">
        <p14:creationId xmlns:p14="http://schemas.microsoft.com/office/powerpoint/2010/main" val="1480010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lnSpcReduction="10000"/>
          </a:bodyPr>
          <a:lstStyle/>
          <a:p>
            <a:pPr marL="0" indent="0">
              <a:buNone/>
            </a:pPr>
            <a:r>
              <a:rPr lang="en-US" sz="3200" dirty="0"/>
              <a:t>But I am afraid that as the serpent deceived Eve by his cunning, your thoughts will be led astray from a sincere and pure devotion to Christ. </a:t>
            </a:r>
            <a:r>
              <a:rPr lang="en-US" sz="3200" dirty="0" smtClean="0"/>
              <a:t>                  2 </a:t>
            </a:r>
            <a:r>
              <a:rPr lang="en-US" sz="3200" dirty="0" err="1"/>
              <a:t>Cor</a:t>
            </a:r>
            <a:r>
              <a:rPr lang="en-US" sz="3200" dirty="0"/>
              <a:t> 11:3 </a:t>
            </a:r>
            <a:r>
              <a:rPr lang="en-US" sz="3200" dirty="0" smtClean="0"/>
              <a:t>ESV</a:t>
            </a:r>
          </a:p>
          <a:p>
            <a:pPr marL="0" indent="0">
              <a:buNone/>
            </a:pPr>
            <a:endParaRPr lang="en-SG" sz="3200" dirty="0"/>
          </a:p>
          <a:p>
            <a:pPr marL="0" indent="0">
              <a:buNone/>
            </a:pPr>
            <a:r>
              <a:rPr lang="en-US" sz="3200" dirty="0"/>
              <a:t>“All the counsel you have received has only worn you out! Let your astrologers come forward, those stargazers who make predictions month by month, let them save you from what is coming upon you.”  </a:t>
            </a:r>
            <a:r>
              <a:rPr lang="en-US" sz="3200" dirty="0" smtClean="0"/>
              <a:t>          								Is </a:t>
            </a:r>
            <a:r>
              <a:rPr lang="en-US" sz="3200" dirty="0"/>
              <a:t>47:13 NIV</a:t>
            </a:r>
          </a:p>
          <a:p>
            <a:pPr marL="0" indent="0">
              <a:buNone/>
            </a:pPr>
            <a:endParaRPr lang="en-US" sz="3200" dirty="0"/>
          </a:p>
          <a:p>
            <a:pPr marL="0" indent="0">
              <a:buNone/>
            </a:pPr>
            <a:endParaRPr lang="en-US" sz="3200" dirty="0" smtClean="0"/>
          </a:p>
          <a:p>
            <a:endParaRPr lang="en-US" sz="3200" dirty="0"/>
          </a:p>
        </p:txBody>
      </p:sp>
    </p:spTree>
    <p:extLst>
      <p:ext uri="{BB962C8B-B14F-4D97-AF65-F5344CB8AC3E}">
        <p14:creationId xmlns:p14="http://schemas.microsoft.com/office/powerpoint/2010/main" val="116552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19"/>
            <a:ext cx="9601200" cy="4898571"/>
          </a:xfrm>
        </p:spPr>
        <p:txBody>
          <a:bodyPr>
            <a:normAutofit lnSpcReduction="10000"/>
          </a:bodyPr>
          <a:lstStyle/>
          <a:p>
            <a:pPr marL="0" indent="0">
              <a:buNone/>
            </a:pPr>
            <a:r>
              <a:rPr lang="en-US" sz="3200" dirty="0"/>
              <a:t>“But as for you who forsake the </a:t>
            </a:r>
            <a:r>
              <a:rPr lang="en-US" sz="3200" cap="small" dirty="0"/>
              <a:t>Lord</a:t>
            </a:r>
            <a:r>
              <a:rPr lang="en-US" sz="3200" dirty="0"/>
              <a:t> and forget my holy mountain, who spread a table for Fortune and fill bowls of mixed wine for Destiny, I will destine you for the sword, and all of you will fall in the slaughter; for I called but you did not answer, I spoke but you did not listen. You did evil in my sight and chose what displeases me.” </a:t>
            </a:r>
            <a:r>
              <a:rPr lang="en-US" sz="3200" dirty="0" smtClean="0"/>
              <a:t>				Is </a:t>
            </a:r>
            <a:r>
              <a:rPr lang="en-US" sz="3200" dirty="0"/>
              <a:t>65:11-12 </a:t>
            </a:r>
            <a:r>
              <a:rPr lang="en-US" sz="3200" dirty="0" smtClean="0"/>
              <a:t>NIV</a:t>
            </a:r>
          </a:p>
          <a:p>
            <a:pPr marL="0" indent="0">
              <a:buNone/>
            </a:pPr>
            <a:endParaRPr lang="en-SG" sz="3200" dirty="0"/>
          </a:p>
          <a:p>
            <a:pPr marL="0" indent="0">
              <a:buNone/>
            </a:pPr>
            <a:r>
              <a:rPr lang="en-US" sz="3200" dirty="0"/>
              <a:t>“Because he who is blessed in the earth will be blessed by the God of truth …” </a:t>
            </a:r>
            <a:r>
              <a:rPr lang="en-US" sz="3200" dirty="0" smtClean="0"/>
              <a:t>           Is </a:t>
            </a:r>
            <a:r>
              <a:rPr lang="en-US" sz="3200" dirty="0"/>
              <a:t>65:16 NASB</a:t>
            </a:r>
          </a:p>
          <a:p>
            <a:pPr marL="0" indent="0">
              <a:buNone/>
            </a:pPr>
            <a:endParaRPr lang="en-US" sz="3200" dirty="0"/>
          </a:p>
          <a:p>
            <a:pPr marL="0" indent="0">
              <a:buNone/>
            </a:pPr>
            <a:endParaRPr lang="en-US" sz="3200" dirty="0"/>
          </a:p>
          <a:p>
            <a:pPr marL="0" indent="0">
              <a:buNone/>
            </a:pPr>
            <a:endParaRPr lang="en-US" sz="3200" dirty="0" smtClean="0"/>
          </a:p>
          <a:p>
            <a:endParaRPr lang="en-US" sz="3200" dirty="0"/>
          </a:p>
        </p:txBody>
      </p:sp>
    </p:spTree>
    <p:extLst>
      <p:ext uri="{BB962C8B-B14F-4D97-AF65-F5344CB8AC3E}">
        <p14:creationId xmlns:p14="http://schemas.microsoft.com/office/powerpoint/2010/main" val="361325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0" indent="0">
              <a:buNone/>
            </a:pPr>
            <a:r>
              <a:rPr lang="en-US" sz="3200" baseline="30000" dirty="0"/>
              <a:t>5 </a:t>
            </a:r>
            <a:r>
              <a:rPr lang="en-US" sz="3200" dirty="0"/>
              <a:t>“Behold, I will send you Elijah the prophet before the great and awesome day of the </a:t>
            </a:r>
            <a:r>
              <a:rPr lang="en-US" sz="3200" cap="small" dirty="0"/>
              <a:t>Lord</a:t>
            </a:r>
            <a:r>
              <a:rPr lang="en-US" sz="3200" dirty="0"/>
              <a:t> comes. </a:t>
            </a:r>
            <a:r>
              <a:rPr lang="en-US" sz="3200" baseline="30000" dirty="0"/>
              <a:t>6 </a:t>
            </a:r>
            <a:r>
              <a:rPr lang="en-US" sz="3200" dirty="0"/>
              <a:t>And he will turn the hearts of fathers to their children and the hearts of children to their fathers, lest I come and strike the land with a decree of utter destruction.” </a:t>
            </a:r>
            <a:r>
              <a:rPr lang="en-US" sz="3200" dirty="0" smtClean="0"/>
              <a:t>							   Mal </a:t>
            </a:r>
            <a:r>
              <a:rPr lang="en-US" sz="3200" dirty="0"/>
              <a:t>4:5-6 ESV </a:t>
            </a:r>
          </a:p>
          <a:p>
            <a:pPr marL="0" indent="0">
              <a:buNone/>
            </a:pPr>
            <a:endParaRPr lang="en-US" sz="3200" dirty="0" smtClean="0"/>
          </a:p>
          <a:p>
            <a:endParaRPr lang="en-US" sz="3200" dirty="0"/>
          </a:p>
        </p:txBody>
      </p:sp>
    </p:spTree>
    <p:extLst>
      <p:ext uri="{BB962C8B-B14F-4D97-AF65-F5344CB8AC3E}">
        <p14:creationId xmlns:p14="http://schemas.microsoft.com/office/powerpoint/2010/main" val="2240818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2. Elijah </a:t>
            </a:r>
            <a:r>
              <a:rPr lang="en-SG" b="1" dirty="0" smtClean="0"/>
              <a:t>hears &amp; obeys God</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lvl="0"/>
            <a:r>
              <a:rPr lang="en-SG" sz="3200" dirty="0"/>
              <a:t>To hide himself by the brook of </a:t>
            </a:r>
            <a:r>
              <a:rPr lang="en-SG" sz="3200" dirty="0" err="1"/>
              <a:t>Cherith</a:t>
            </a:r>
            <a:r>
              <a:rPr lang="en-SG" sz="3200" dirty="0"/>
              <a:t> (v 3); God commanded the ravens to feed him</a:t>
            </a:r>
            <a:endParaRPr lang="en-US" sz="3200" dirty="0"/>
          </a:p>
          <a:p>
            <a:pPr lvl="0"/>
            <a:r>
              <a:rPr lang="en-SG" sz="3200" dirty="0"/>
              <a:t>To dwell in </a:t>
            </a:r>
            <a:r>
              <a:rPr lang="en-SG" sz="3200" dirty="0" err="1"/>
              <a:t>Zarephath</a:t>
            </a:r>
            <a:r>
              <a:rPr lang="en-SG" sz="3200" dirty="0"/>
              <a:t> (v 9); God commanded a widow to feed </a:t>
            </a:r>
            <a:r>
              <a:rPr lang="en-SG" sz="3200" dirty="0" smtClean="0"/>
              <a:t>him</a:t>
            </a:r>
          </a:p>
          <a:p>
            <a:pPr marL="0" lvl="0" indent="0">
              <a:buNone/>
            </a:pPr>
            <a:endParaRPr lang="en-SG" dirty="0" smtClean="0"/>
          </a:p>
          <a:p>
            <a:pPr marL="0" lvl="0" indent="0">
              <a:buNone/>
            </a:pPr>
            <a:r>
              <a:rPr lang="en-SG" sz="3200" dirty="0" smtClean="0"/>
              <a:t>Walk of Faith: to </a:t>
            </a:r>
            <a:r>
              <a:rPr lang="en-SG" sz="3200" dirty="0"/>
              <a:t>hear and obey God on a consistent basis</a:t>
            </a:r>
            <a:endParaRPr lang="en-US" sz="3200" dirty="0"/>
          </a:p>
          <a:p>
            <a:pPr marL="0" indent="0">
              <a:buNone/>
            </a:pPr>
            <a:endParaRPr lang="en-US" sz="3200" dirty="0"/>
          </a:p>
        </p:txBody>
      </p:sp>
    </p:spTree>
    <p:extLst>
      <p:ext uri="{BB962C8B-B14F-4D97-AF65-F5344CB8AC3E}">
        <p14:creationId xmlns:p14="http://schemas.microsoft.com/office/powerpoint/2010/main" val="41552392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2. Elijah </a:t>
            </a:r>
            <a:r>
              <a:rPr lang="en-SG" b="1" dirty="0" smtClean="0"/>
              <a:t>hears &amp; obeys God</a:t>
            </a:r>
            <a:endParaRPr lang="en-US" b="1" dirty="0"/>
          </a:p>
        </p:txBody>
      </p:sp>
      <p:sp>
        <p:nvSpPr>
          <p:cNvPr id="3" name="Content Placeholder 2"/>
          <p:cNvSpPr>
            <a:spLocks noGrp="1"/>
          </p:cNvSpPr>
          <p:nvPr>
            <p:ph idx="1"/>
          </p:nvPr>
        </p:nvSpPr>
        <p:spPr>
          <a:xfrm>
            <a:off x="1371600" y="1645920"/>
            <a:ext cx="9601200" cy="4221480"/>
          </a:xfrm>
        </p:spPr>
        <p:txBody>
          <a:bodyPr>
            <a:noAutofit/>
          </a:bodyPr>
          <a:lstStyle/>
          <a:p>
            <a:pPr marL="0" indent="0">
              <a:buNone/>
            </a:pPr>
            <a:r>
              <a:rPr lang="en-US" sz="3200" b="1" baseline="30000" dirty="0"/>
              <a:t>11 </a:t>
            </a:r>
            <a:r>
              <a:rPr lang="en-US" sz="3200" dirty="0"/>
              <a:t>And as she was going to bring it, he called to her and said, “Bring me a morsel of bread in your hand.” </a:t>
            </a:r>
            <a:r>
              <a:rPr lang="en-US" sz="3200" b="1" baseline="30000" dirty="0"/>
              <a:t>12 </a:t>
            </a:r>
            <a:r>
              <a:rPr lang="en-US" sz="3200" dirty="0"/>
              <a:t>And she said, “As the </a:t>
            </a:r>
            <a:r>
              <a:rPr lang="en-US" sz="3200" cap="small" dirty="0"/>
              <a:t>Lord</a:t>
            </a:r>
            <a:r>
              <a:rPr lang="en-US" sz="3200" dirty="0"/>
              <a:t> your God lives, I have nothing baked, only a handful of flour in a jar and a little oil in a jug. And now I am gathering a couple of sticks that I may go in and prepare it for myself and my son, that we may eat it and die.” </a:t>
            </a:r>
            <a:r>
              <a:rPr lang="en-US" sz="3200" b="1" baseline="30000" dirty="0"/>
              <a:t>13 </a:t>
            </a:r>
            <a:r>
              <a:rPr lang="en-US" sz="3200" dirty="0"/>
              <a:t>And Elijah said to her, “Do not fear; go and do as you have said. But first make me a little cake of it and bring it to me, and afterward make something for yourself and your son. </a:t>
            </a:r>
          </a:p>
        </p:txBody>
      </p:sp>
    </p:spTree>
    <p:extLst>
      <p:ext uri="{BB962C8B-B14F-4D97-AF65-F5344CB8AC3E}">
        <p14:creationId xmlns:p14="http://schemas.microsoft.com/office/powerpoint/2010/main" val="2803225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2. Elijah </a:t>
            </a:r>
            <a:r>
              <a:rPr lang="en-SG" b="1" dirty="0" smtClean="0"/>
              <a:t>hears &amp; obeys God</a:t>
            </a:r>
            <a:endParaRPr lang="en-US" b="1" dirty="0"/>
          </a:p>
        </p:txBody>
      </p:sp>
      <p:sp>
        <p:nvSpPr>
          <p:cNvPr id="3" name="Content Placeholder 2"/>
          <p:cNvSpPr>
            <a:spLocks noGrp="1"/>
          </p:cNvSpPr>
          <p:nvPr>
            <p:ph idx="1"/>
          </p:nvPr>
        </p:nvSpPr>
        <p:spPr>
          <a:xfrm>
            <a:off x="1371600" y="1645920"/>
            <a:ext cx="9601200" cy="4221480"/>
          </a:xfrm>
        </p:spPr>
        <p:txBody>
          <a:bodyPr>
            <a:noAutofit/>
          </a:bodyPr>
          <a:lstStyle/>
          <a:p>
            <a:pPr marL="0" indent="0">
              <a:buNone/>
            </a:pPr>
            <a:r>
              <a:rPr lang="en-US" sz="3200" b="1" baseline="30000" dirty="0" smtClean="0"/>
              <a:t>14</a:t>
            </a:r>
            <a:r>
              <a:rPr lang="en-US" sz="3200" b="1" baseline="30000" dirty="0"/>
              <a:t> </a:t>
            </a:r>
            <a:r>
              <a:rPr lang="en-US" sz="3200" dirty="0"/>
              <a:t>For thus says the </a:t>
            </a:r>
            <a:r>
              <a:rPr lang="en-US" sz="3200" cap="small" dirty="0"/>
              <a:t>Lord</a:t>
            </a:r>
            <a:r>
              <a:rPr lang="en-US" sz="3200" dirty="0"/>
              <a:t>, the God of Israel, ‘The jar of flour shall not be spent, and the jug of oil shall not be empty, until the day that the </a:t>
            </a:r>
            <a:r>
              <a:rPr lang="en-US" sz="3200" cap="small" dirty="0"/>
              <a:t>Lord</a:t>
            </a:r>
            <a:r>
              <a:rPr lang="en-US" sz="3200" dirty="0"/>
              <a:t> sends rain upon the earth.’” </a:t>
            </a:r>
            <a:r>
              <a:rPr lang="en-US" sz="3200" b="1" baseline="30000" dirty="0"/>
              <a:t>15 </a:t>
            </a:r>
            <a:r>
              <a:rPr lang="en-US" sz="3200" dirty="0"/>
              <a:t>And she went and did as Elijah said. And she and he and her household ate for many days. </a:t>
            </a:r>
            <a:r>
              <a:rPr lang="en-US" sz="3200" b="1" baseline="30000" dirty="0"/>
              <a:t>16 </a:t>
            </a:r>
            <a:r>
              <a:rPr lang="en-US" sz="3200" dirty="0"/>
              <a:t>The jar of flour was not spent, neither did the jug of oil become empty, according to the word of the </a:t>
            </a:r>
            <a:r>
              <a:rPr lang="en-US" sz="3200" cap="small" dirty="0"/>
              <a:t>Lord</a:t>
            </a:r>
            <a:r>
              <a:rPr lang="en-US" sz="3200" dirty="0"/>
              <a:t> that he spoke by Elijah</a:t>
            </a:r>
            <a:r>
              <a:rPr lang="en-US" sz="3200" dirty="0" smtClean="0"/>
              <a:t>. 				1 Kgs 17:11-16</a:t>
            </a:r>
            <a:endParaRPr lang="en-US" sz="3200" dirty="0"/>
          </a:p>
        </p:txBody>
      </p:sp>
    </p:spTree>
    <p:extLst>
      <p:ext uri="{BB962C8B-B14F-4D97-AF65-F5344CB8AC3E}">
        <p14:creationId xmlns:p14="http://schemas.microsoft.com/office/powerpoint/2010/main" val="2708078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2. Elijah </a:t>
            </a:r>
            <a:r>
              <a:rPr lang="en-SG" b="1" dirty="0" smtClean="0"/>
              <a:t>hears and obeys God</a:t>
            </a:r>
            <a:endParaRPr lang="en-US" b="1" dirty="0"/>
          </a:p>
        </p:txBody>
      </p:sp>
      <p:sp>
        <p:nvSpPr>
          <p:cNvPr id="3" name="Content Placeholder 2"/>
          <p:cNvSpPr>
            <a:spLocks noGrp="1"/>
          </p:cNvSpPr>
          <p:nvPr>
            <p:ph idx="1"/>
          </p:nvPr>
        </p:nvSpPr>
        <p:spPr>
          <a:xfrm>
            <a:off x="1371600" y="1645920"/>
            <a:ext cx="9601200" cy="4221480"/>
          </a:xfrm>
        </p:spPr>
        <p:txBody>
          <a:bodyPr>
            <a:noAutofit/>
          </a:bodyPr>
          <a:lstStyle/>
          <a:p>
            <a:r>
              <a:rPr lang="en-US" sz="3200" dirty="0" smtClean="0"/>
              <a:t>Through Elijah, the widow of </a:t>
            </a:r>
            <a:r>
              <a:rPr lang="en-US" sz="3200" dirty="0" err="1" smtClean="0"/>
              <a:t>Zarephath</a:t>
            </a:r>
            <a:r>
              <a:rPr lang="en-US" sz="3200" dirty="0" smtClean="0"/>
              <a:t> was encouraged to walk by faith as well.  </a:t>
            </a:r>
          </a:p>
          <a:p>
            <a:r>
              <a:rPr lang="en-SG" sz="3200" dirty="0" smtClean="0"/>
              <a:t>God took care of His servant and a widow &amp; her son (Ps 68:5).</a:t>
            </a:r>
          </a:p>
          <a:p>
            <a:r>
              <a:rPr lang="en-SG" sz="3200" dirty="0" smtClean="0"/>
              <a:t>Elijah lodged in the very heart of Baal’s territory where Jezebel (Sidon) came from and was protected by God. </a:t>
            </a:r>
          </a:p>
          <a:p>
            <a:endParaRPr lang="en-US" sz="3200" dirty="0"/>
          </a:p>
        </p:txBody>
      </p:sp>
    </p:spTree>
    <p:extLst>
      <p:ext uri="{BB962C8B-B14F-4D97-AF65-F5344CB8AC3E}">
        <p14:creationId xmlns:p14="http://schemas.microsoft.com/office/powerpoint/2010/main" val="2110918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0" indent="0">
              <a:buNone/>
            </a:pPr>
            <a:r>
              <a:rPr lang="en-US" sz="3200" dirty="0"/>
              <a:t>Do not love the world or the things in the world. If anyone loves the world, the love of the Father is not in him. For all that </a:t>
            </a:r>
            <a:r>
              <a:rPr lang="en-US" sz="3200" i="1" dirty="0"/>
              <a:t>is</a:t>
            </a:r>
            <a:r>
              <a:rPr lang="en-US" sz="3200" dirty="0"/>
              <a:t> in the world—the </a:t>
            </a:r>
            <a:r>
              <a:rPr lang="en-US" sz="3200" b="1" dirty="0">
                <a:solidFill>
                  <a:srgbClr val="FF0000"/>
                </a:solidFill>
              </a:rPr>
              <a:t>lust</a:t>
            </a:r>
            <a:r>
              <a:rPr lang="en-US" sz="3200" dirty="0"/>
              <a:t> of the flesh, the lust of the eyes, and the </a:t>
            </a:r>
            <a:r>
              <a:rPr lang="en-US" sz="3200" b="1" dirty="0">
                <a:solidFill>
                  <a:srgbClr val="FF0000"/>
                </a:solidFill>
              </a:rPr>
              <a:t>pride</a:t>
            </a:r>
            <a:r>
              <a:rPr lang="en-US" sz="3200" dirty="0"/>
              <a:t> </a:t>
            </a:r>
            <a:r>
              <a:rPr lang="en-US" sz="3200" dirty="0" smtClean="0"/>
              <a:t>of </a:t>
            </a:r>
            <a:r>
              <a:rPr lang="en-US" sz="3200" dirty="0"/>
              <a:t>life—is not of the Father but is of the world. And the world is passing away, and the lust of it; but he who does the will of God abides forever. </a:t>
            </a:r>
            <a:r>
              <a:rPr lang="en-US" sz="3200" dirty="0" smtClean="0"/>
              <a:t>		       </a:t>
            </a:r>
            <a:r>
              <a:rPr lang="en-SG" sz="3200" dirty="0" smtClean="0"/>
              <a:t>1 </a:t>
            </a:r>
            <a:r>
              <a:rPr lang="en-SG" sz="3200" dirty="0" err="1"/>
              <a:t>Jn</a:t>
            </a:r>
            <a:r>
              <a:rPr lang="en-SG" sz="3200" dirty="0"/>
              <a:t> 2:15-17 NKJV</a:t>
            </a:r>
            <a:endParaRPr lang="en-US" sz="3200" dirty="0"/>
          </a:p>
          <a:p>
            <a:pPr marL="0" indent="0">
              <a:buNone/>
            </a:pPr>
            <a:endParaRPr lang="en-US" sz="3200" dirty="0"/>
          </a:p>
        </p:txBody>
      </p:sp>
    </p:spTree>
    <p:extLst>
      <p:ext uri="{BB962C8B-B14F-4D97-AF65-F5344CB8AC3E}">
        <p14:creationId xmlns:p14="http://schemas.microsoft.com/office/powerpoint/2010/main" val="1694786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0" indent="0">
              <a:buNone/>
            </a:pPr>
            <a:r>
              <a:rPr lang="en-US" sz="3200" dirty="0"/>
              <a:t>“But I say, walk by the Spirit, and you will not gratify the desires of the flesh.” </a:t>
            </a:r>
            <a:r>
              <a:rPr lang="en-US" sz="3200" dirty="0" smtClean="0"/>
              <a:t>				     Gal </a:t>
            </a:r>
            <a:r>
              <a:rPr lang="en-US" sz="3200" dirty="0"/>
              <a:t>5:16 ESV</a:t>
            </a:r>
          </a:p>
          <a:p>
            <a:pPr marL="0" indent="0">
              <a:buNone/>
            </a:pPr>
            <a:endParaRPr lang="en-SG" sz="3200" dirty="0" smtClean="0"/>
          </a:p>
          <a:p>
            <a:pPr marL="0" indent="0">
              <a:buNone/>
            </a:pPr>
            <a:endParaRPr lang="en-SG" sz="3200" dirty="0"/>
          </a:p>
          <a:p>
            <a:pPr marL="0" indent="0">
              <a:buNone/>
            </a:pPr>
            <a:r>
              <a:rPr lang="en-SG" sz="3200" dirty="0" smtClean="0"/>
              <a:t>“</a:t>
            </a:r>
            <a:r>
              <a:rPr lang="en-US" sz="3200" dirty="0"/>
              <a:t>Humble yourselves, therefore, under the mighty hand of God so that at the proper time he may exalt you …” </a:t>
            </a:r>
            <a:r>
              <a:rPr lang="en-US" sz="3200" dirty="0" smtClean="0"/>
              <a:t>							      1 </a:t>
            </a:r>
            <a:r>
              <a:rPr lang="en-US" sz="3200" dirty="0"/>
              <a:t>Pet 5:6 ESV</a:t>
            </a:r>
          </a:p>
          <a:p>
            <a:pPr marL="0" indent="0">
              <a:buNone/>
            </a:pPr>
            <a:endParaRPr lang="en-US" sz="3200" dirty="0"/>
          </a:p>
        </p:txBody>
      </p:sp>
    </p:spTree>
    <p:extLst>
      <p:ext uri="{BB962C8B-B14F-4D97-AF65-F5344CB8AC3E}">
        <p14:creationId xmlns:p14="http://schemas.microsoft.com/office/powerpoint/2010/main" val="237208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0" indent="0">
              <a:buNone/>
            </a:pPr>
            <a:r>
              <a:rPr lang="en-US" sz="3200" b="1" baseline="30000" dirty="0"/>
              <a:t>14 </a:t>
            </a:r>
            <a:r>
              <a:rPr lang="en-US" sz="3200" dirty="0"/>
              <a:t>He said, “I have been very jealous for the </a:t>
            </a:r>
            <a:r>
              <a:rPr lang="en-US" sz="3200" cap="small" dirty="0"/>
              <a:t>Lord</a:t>
            </a:r>
            <a:r>
              <a:rPr lang="en-US" sz="3200" dirty="0"/>
              <a:t>, the God of hosts. For the people of Israel have forsaken your covenant, thrown down your altars, and killed your prophets with the sword, and I, even I only, am left, and they seek my life, to take it away. … </a:t>
            </a:r>
            <a:r>
              <a:rPr lang="en-US" sz="3200" b="1" baseline="30000" dirty="0"/>
              <a:t>18 </a:t>
            </a:r>
            <a:r>
              <a:rPr lang="en-US" sz="3200" dirty="0"/>
              <a:t>Yet I will leave seven thousand in Israel, all the knees that have not bowed to Baal, and every mouth that has not kissed him.” </a:t>
            </a:r>
            <a:r>
              <a:rPr lang="en-US" sz="3200" dirty="0" smtClean="0"/>
              <a:t>		            1 </a:t>
            </a:r>
            <a:r>
              <a:rPr lang="en-US" sz="3200" dirty="0"/>
              <a:t>Kgs 19:14,18 ESV</a:t>
            </a:r>
          </a:p>
        </p:txBody>
      </p:sp>
    </p:spTree>
    <p:extLst>
      <p:ext uri="{BB962C8B-B14F-4D97-AF65-F5344CB8AC3E}">
        <p14:creationId xmlns:p14="http://schemas.microsoft.com/office/powerpoint/2010/main" val="1468749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51114"/>
          </a:xfrm>
        </p:spPr>
        <p:txBody>
          <a:bodyPr/>
          <a:lstStyle/>
          <a:p>
            <a:r>
              <a:rPr lang="en-SG" b="1" dirty="0" smtClean="0"/>
              <a:t>1 Kings 17:1-5 ESV</a:t>
            </a:r>
            <a:endParaRPr lang="en-US" b="1" dirty="0"/>
          </a:p>
        </p:txBody>
      </p:sp>
      <p:sp>
        <p:nvSpPr>
          <p:cNvPr id="3" name="Content Placeholder 2"/>
          <p:cNvSpPr>
            <a:spLocks noGrp="1"/>
          </p:cNvSpPr>
          <p:nvPr>
            <p:ph idx="1"/>
          </p:nvPr>
        </p:nvSpPr>
        <p:spPr>
          <a:xfrm>
            <a:off x="1371599" y="1554480"/>
            <a:ext cx="10006149" cy="5029200"/>
          </a:xfrm>
        </p:spPr>
        <p:txBody>
          <a:bodyPr>
            <a:normAutofit/>
          </a:bodyPr>
          <a:lstStyle/>
          <a:p>
            <a:pPr marL="0" indent="0">
              <a:buNone/>
            </a:pPr>
            <a:r>
              <a:rPr lang="en-US" sz="3200" b="1" baseline="30000" dirty="0"/>
              <a:t>1 </a:t>
            </a:r>
            <a:r>
              <a:rPr lang="en-US" sz="3200" dirty="0"/>
              <a:t>Now Elijah the </a:t>
            </a:r>
            <a:r>
              <a:rPr lang="en-US" sz="3200" dirty="0" err="1"/>
              <a:t>Tishbite</a:t>
            </a:r>
            <a:r>
              <a:rPr lang="en-US" sz="3200" dirty="0"/>
              <a:t>, of </a:t>
            </a:r>
            <a:r>
              <a:rPr lang="en-US" sz="3200" dirty="0" err="1"/>
              <a:t>Tishbe</a:t>
            </a:r>
            <a:r>
              <a:rPr lang="en-US" sz="3200" dirty="0"/>
              <a:t> in Gilead, said to Ahab, “As the </a:t>
            </a:r>
            <a:r>
              <a:rPr lang="en-US" sz="3200" cap="small" dirty="0"/>
              <a:t>Lord</a:t>
            </a:r>
            <a:r>
              <a:rPr lang="en-US" sz="3200" dirty="0"/>
              <a:t>, the God of Israel, lives, before whom I stand, there shall be neither dew nor rain these years, except by my word.” </a:t>
            </a:r>
            <a:r>
              <a:rPr lang="en-US" sz="3200" b="1" baseline="30000" dirty="0"/>
              <a:t>2 </a:t>
            </a:r>
            <a:r>
              <a:rPr lang="en-US" sz="3200" dirty="0"/>
              <a:t>And the word of the </a:t>
            </a:r>
            <a:r>
              <a:rPr lang="en-US" sz="3200" cap="small" dirty="0"/>
              <a:t>Lord</a:t>
            </a:r>
            <a:r>
              <a:rPr lang="en-US" sz="3200" dirty="0"/>
              <a:t> came to him: </a:t>
            </a:r>
            <a:r>
              <a:rPr lang="en-US" sz="3200" b="1" baseline="30000" dirty="0"/>
              <a:t>3 </a:t>
            </a:r>
            <a:r>
              <a:rPr lang="en-US" sz="3200" dirty="0"/>
              <a:t>“Depart from here and turn eastward and </a:t>
            </a:r>
            <a:r>
              <a:rPr lang="en-US" sz="3200" u="sng" dirty="0"/>
              <a:t>hide yourself</a:t>
            </a:r>
            <a:r>
              <a:rPr lang="en-US" sz="3200" dirty="0"/>
              <a:t> by the brook </a:t>
            </a:r>
            <a:r>
              <a:rPr lang="en-US" sz="3200" dirty="0" err="1"/>
              <a:t>Cherith</a:t>
            </a:r>
            <a:r>
              <a:rPr lang="en-US" sz="3200" dirty="0"/>
              <a:t>, which is east of the Jordan. </a:t>
            </a:r>
            <a:r>
              <a:rPr lang="en-US" sz="3200" b="1" baseline="30000" dirty="0"/>
              <a:t>4 </a:t>
            </a:r>
            <a:r>
              <a:rPr lang="en-US" sz="3200" dirty="0"/>
              <a:t>You shall drink from the brook, and I have commanded the ravens to feed you there.” </a:t>
            </a:r>
            <a:r>
              <a:rPr lang="en-US" sz="3200" b="1" baseline="30000" dirty="0"/>
              <a:t>5 </a:t>
            </a:r>
            <a:r>
              <a:rPr lang="en-US" sz="3200" dirty="0"/>
              <a:t>So he went and did according to the word of the </a:t>
            </a:r>
            <a:r>
              <a:rPr lang="en-US" sz="3200" cap="small" dirty="0"/>
              <a:t>Lord</a:t>
            </a:r>
            <a:r>
              <a:rPr lang="en-US" sz="3200" dirty="0"/>
              <a:t>. He went and lived by the brook </a:t>
            </a:r>
            <a:r>
              <a:rPr lang="en-US" sz="3200" dirty="0" err="1"/>
              <a:t>Cherith</a:t>
            </a:r>
            <a:r>
              <a:rPr lang="en-US" sz="3200" dirty="0"/>
              <a:t> that is east of the Jordan. </a:t>
            </a:r>
          </a:p>
        </p:txBody>
      </p:sp>
    </p:spTree>
    <p:extLst>
      <p:ext uri="{BB962C8B-B14F-4D97-AF65-F5344CB8AC3E}">
        <p14:creationId xmlns:p14="http://schemas.microsoft.com/office/powerpoint/2010/main" val="2100798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3. Elijah </a:t>
            </a:r>
            <a:r>
              <a:rPr lang="en-SG" b="1" dirty="0" smtClean="0"/>
              <a:t>talks to God</a:t>
            </a:r>
            <a:endParaRPr lang="en-US" b="1" dirty="0"/>
          </a:p>
        </p:txBody>
      </p:sp>
      <p:sp>
        <p:nvSpPr>
          <p:cNvPr id="3" name="Content Placeholder 2"/>
          <p:cNvSpPr>
            <a:spLocks noGrp="1"/>
          </p:cNvSpPr>
          <p:nvPr>
            <p:ph idx="1"/>
          </p:nvPr>
        </p:nvSpPr>
        <p:spPr>
          <a:xfrm>
            <a:off x="1371600" y="1645920"/>
            <a:ext cx="9601200" cy="4221480"/>
          </a:xfrm>
        </p:spPr>
        <p:txBody>
          <a:bodyPr>
            <a:normAutofit lnSpcReduction="10000"/>
          </a:bodyPr>
          <a:lstStyle/>
          <a:p>
            <a:pPr>
              <a:buFont typeface="Wingdings" panose="05000000000000000000" pitchFamily="2" charset="2"/>
              <a:buChar char="§"/>
            </a:pPr>
            <a:r>
              <a:rPr lang="en-US" sz="3200" dirty="0"/>
              <a:t>T</a:t>
            </a:r>
            <a:r>
              <a:rPr lang="en-US" sz="3200" dirty="0" smtClean="0"/>
              <a:t>he</a:t>
            </a:r>
            <a:r>
              <a:rPr lang="en-US" sz="3200" dirty="0"/>
              <a:t> </a:t>
            </a:r>
            <a:r>
              <a:rPr lang="en-US" sz="3200" cap="small" dirty="0"/>
              <a:t>Lord</a:t>
            </a:r>
            <a:r>
              <a:rPr lang="en-US" sz="3200" dirty="0"/>
              <a:t> listened to the voice of </a:t>
            </a:r>
            <a:r>
              <a:rPr lang="en-US" sz="3200" dirty="0" smtClean="0"/>
              <a:t>Elijah (1 Kg 17:22).</a:t>
            </a:r>
          </a:p>
          <a:p>
            <a:pPr>
              <a:buFont typeface="Wingdings" panose="05000000000000000000" pitchFamily="2" charset="2"/>
              <a:buChar char="§"/>
            </a:pPr>
            <a:r>
              <a:rPr lang="en-SG" sz="3200" dirty="0" smtClean="0"/>
              <a:t>Elijah learned to listen &amp; obey God first.</a:t>
            </a:r>
          </a:p>
          <a:p>
            <a:pPr marL="0" indent="0">
              <a:buNone/>
            </a:pPr>
            <a:endParaRPr lang="en-SG" sz="3200" dirty="0"/>
          </a:p>
          <a:p>
            <a:pPr marL="0" indent="0">
              <a:buNone/>
            </a:pPr>
            <a:r>
              <a:rPr lang="en-US" sz="3200" dirty="0"/>
              <a:t>Elijah was </a:t>
            </a:r>
            <a:r>
              <a:rPr lang="en-US" sz="3200" dirty="0">
                <a:solidFill>
                  <a:srgbClr val="0070C0"/>
                </a:solidFill>
              </a:rPr>
              <a:t>a man with a nature like ours</a:t>
            </a:r>
            <a:r>
              <a:rPr lang="en-US" sz="3200" dirty="0"/>
              <a:t>, and he prayed fervently that it might not rain, and for three years and six months it did not rain on the earth. Then he prayed again, and heaven gave rain, and the earth bore its fruit.  </a:t>
            </a:r>
            <a:r>
              <a:rPr lang="en-US" sz="3200" dirty="0" smtClean="0"/>
              <a:t>					Jas </a:t>
            </a:r>
            <a:r>
              <a:rPr lang="en-US" sz="3200" dirty="0"/>
              <a:t>5:17-18 ESV</a:t>
            </a:r>
          </a:p>
          <a:p>
            <a:pPr marL="0" indent="0">
              <a:buNone/>
            </a:pPr>
            <a:endParaRPr lang="en-US" sz="3200" dirty="0"/>
          </a:p>
        </p:txBody>
      </p:sp>
    </p:spTree>
    <p:extLst>
      <p:ext uri="{BB962C8B-B14F-4D97-AF65-F5344CB8AC3E}">
        <p14:creationId xmlns:p14="http://schemas.microsoft.com/office/powerpoint/2010/main" val="679997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3. Elijah </a:t>
            </a:r>
            <a:r>
              <a:rPr lang="en-SG" b="1" dirty="0" smtClean="0"/>
              <a:t>talks to God</a:t>
            </a:r>
            <a:endParaRPr lang="en-US" b="1" dirty="0"/>
          </a:p>
        </p:txBody>
      </p:sp>
      <p:sp>
        <p:nvSpPr>
          <p:cNvPr id="3" name="Content Placeholder 2"/>
          <p:cNvSpPr>
            <a:spLocks noGrp="1"/>
          </p:cNvSpPr>
          <p:nvPr>
            <p:ph idx="1"/>
          </p:nvPr>
        </p:nvSpPr>
        <p:spPr>
          <a:xfrm>
            <a:off x="1371600" y="1645920"/>
            <a:ext cx="9601200" cy="4653280"/>
          </a:xfrm>
        </p:spPr>
        <p:txBody>
          <a:bodyPr>
            <a:normAutofit fontScale="92500"/>
          </a:bodyPr>
          <a:lstStyle/>
          <a:p>
            <a:pPr marL="0" indent="0">
              <a:buNone/>
            </a:pPr>
            <a:r>
              <a:rPr lang="en-US" sz="2800" b="1" baseline="30000" dirty="0"/>
              <a:t>41 </a:t>
            </a:r>
            <a:r>
              <a:rPr lang="en-US" sz="2800" dirty="0"/>
              <a:t>And Elijah said to Ahab, “Go up, eat and drink, for there is a sound of the rushing of rain.” </a:t>
            </a:r>
            <a:r>
              <a:rPr lang="en-US" sz="2800" b="1" baseline="30000" dirty="0"/>
              <a:t>42 </a:t>
            </a:r>
            <a:r>
              <a:rPr lang="en-US" sz="2800" dirty="0"/>
              <a:t>So Ahab went up to eat and to drink. And Elijah went up to the top of Mount Carmel. And he bowed himself down on the earth and put his face between his knees. </a:t>
            </a:r>
            <a:r>
              <a:rPr lang="en-US" sz="2800" b="1" baseline="30000" dirty="0"/>
              <a:t>43 </a:t>
            </a:r>
            <a:r>
              <a:rPr lang="en-US" sz="2800" dirty="0"/>
              <a:t>And he said to his servant, “Go up now, look toward the sea.” And he went up and looked and said, “There is nothing.” And he said, “Go again,” seven times. </a:t>
            </a:r>
            <a:r>
              <a:rPr lang="en-US" sz="2800" b="1" baseline="30000" dirty="0"/>
              <a:t>44 </a:t>
            </a:r>
            <a:r>
              <a:rPr lang="en-US" sz="2800" dirty="0"/>
              <a:t>And at the seventh time he said, “Behold, a little cloud like a man's hand is rising from the sea.” And he said, “Go up, say to Ahab, ‘Prepare your chariot and go down, lest the rain stop you.’” </a:t>
            </a:r>
            <a:r>
              <a:rPr lang="en-US" sz="2800" b="1" baseline="30000" dirty="0"/>
              <a:t>45 </a:t>
            </a:r>
            <a:r>
              <a:rPr lang="en-US" sz="2800" dirty="0"/>
              <a:t>And in a little while the heavens grew black with clouds and wind, and there was a great rain.     </a:t>
            </a:r>
            <a:r>
              <a:rPr lang="en-US" sz="2800" dirty="0" smtClean="0"/>
              <a:t>      							 </a:t>
            </a:r>
            <a:r>
              <a:rPr lang="en-US" sz="2800" dirty="0"/>
              <a:t>1 Kgs 18:41-45 ESV</a:t>
            </a:r>
          </a:p>
          <a:p>
            <a:pPr marL="0" indent="0">
              <a:buNone/>
            </a:pPr>
            <a:endParaRPr lang="en-US" sz="3200" dirty="0"/>
          </a:p>
        </p:txBody>
      </p:sp>
    </p:spTree>
    <p:extLst>
      <p:ext uri="{BB962C8B-B14F-4D97-AF65-F5344CB8AC3E}">
        <p14:creationId xmlns:p14="http://schemas.microsoft.com/office/powerpoint/2010/main" val="35011173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3. Elijah </a:t>
            </a:r>
            <a:r>
              <a:rPr lang="en-SG" b="1" dirty="0" smtClean="0"/>
              <a:t>talks to God</a:t>
            </a:r>
            <a:endParaRPr lang="en-US" b="1" dirty="0"/>
          </a:p>
        </p:txBody>
      </p:sp>
      <p:sp>
        <p:nvSpPr>
          <p:cNvPr id="3" name="Content Placeholder 2"/>
          <p:cNvSpPr>
            <a:spLocks noGrp="1"/>
          </p:cNvSpPr>
          <p:nvPr>
            <p:ph idx="1"/>
          </p:nvPr>
        </p:nvSpPr>
        <p:spPr>
          <a:xfrm>
            <a:off x="1371600" y="1645920"/>
            <a:ext cx="9601200" cy="4653280"/>
          </a:xfrm>
        </p:spPr>
        <p:txBody>
          <a:bodyPr>
            <a:normAutofit/>
          </a:bodyPr>
          <a:lstStyle/>
          <a:p>
            <a:pPr marL="0" indent="0">
              <a:buNone/>
            </a:pPr>
            <a:r>
              <a:rPr lang="en-US" sz="3200" dirty="0" smtClean="0"/>
              <a:t>Walking by faith means t</a:t>
            </a:r>
            <a:r>
              <a:rPr lang="en-SG" sz="3200" dirty="0" err="1" smtClean="0"/>
              <a:t>ravailing</a:t>
            </a:r>
            <a:r>
              <a:rPr lang="en-SG" sz="3200" dirty="0" smtClean="0"/>
              <a:t> in prayer </a:t>
            </a:r>
          </a:p>
          <a:p>
            <a:pPr>
              <a:buFont typeface="Wingdings" panose="05000000000000000000" pitchFamily="2" charset="2"/>
              <a:buChar char="§"/>
            </a:pPr>
            <a:r>
              <a:rPr lang="en-SG" sz="3200" dirty="0" smtClean="0"/>
              <a:t>till God’s word comes to pass [national crisis]</a:t>
            </a:r>
          </a:p>
          <a:p>
            <a:pPr>
              <a:buFont typeface="Wingdings" panose="05000000000000000000" pitchFamily="2" charset="2"/>
              <a:buChar char="§"/>
            </a:pPr>
            <a:r>
              <a:rPr lang="en-SG" sz="3200" dirty="0"/>
              <a:t>i</a:t>
            </a:r>
            <a:r>
              <a:rPr lang="en-SG" sz="3200" dirty="0" smtClean="0"/>
              <a:t>n unexpected situations for others [widow’s son]</a:t>
            </a:r>
          </a:p>
          <a:p>
            <a:pPr>
              <a:buFont typeface="Wingdings" panose="05000000000000000000" pitchFamily="2" charset="2"/>
              <a:buChar char="§"/>
            </a:pPr>
            <a:r>
              <a:rPr lang="en-US" sz="3200" dirty="0" smtClean="0"/>
              <a:t>for ourselves; discouragement </a:t>
            </a:r>
            <a:r>
              <a:rPr lang="en-US" sz="3200" dirty="0"/>
              <a:t>is a battle </a:t>
            </a:r>
            <a:r>
              <a:rPr lang="en-US" sz="3200" dirty="0" smtClean="0"/>
              <a:t>many </a:t>
            </a:r>
            <a:r>
              <a:rPr lang="en-US" sz="3200" dirty="0"/>
              <a:t>of us would have to face one time or another</a:t>
            </a:r>
            <a:endParaRPr lang="en-US" sz="3200" dirty="0" smtClean="0"/>
          </a:p>
          <a:p>
            <a:pPr marL="0" indent="0">
              <a:buNone/>
            </a:pPr>
            <a:r>
              <a:rPr lang="en-US" sz="3200" dirty="0"/>
              <a:t>“It is enough; now, O </a:t>
            </a:r>
            <a:r>
              <a:rPr lang="en-US" sz="3200" cap="small" dirty="0"/>
              <a:t>Lord</a:t>
            </a:r>
            <a:r>
              <a:rPr lang="en-US" sz="3200" dirty="0"/>
              <a:t>, take away my life, for I am no better than my fathers.” </a:t>
            </a:r>
            <a:r>
              <a:rPr lang="en-US" sz="3200" dirty="0" smtClean="0"/>
              <a:t>	          1 </a:t>
            </a:r>
            <a:r>
              <a:rPr lang="en-US" sz="3200" dirty="0"/>
              <a:t>Kgs 19:4 ESV</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7055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Lessons for us today</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r>
              <a:rPr lang="en-SG" sz="3200" dirty="0"/>
              <a:t>Do we talk to God on a regular basis, beyond just saying grace?</a:t>
            </a:r>
            <a:endParaRPr lang="en-US" sz="3200" dirty="0"/>
          </a:p>
          <a:p>
            <a:r>
              <a:rPr lang="en-SG" sz="3200" dirty="0"/>
              <a:t>Do we share our frustration and disappointment with God?</a:t>
            </a:r>
            <a:endParaRPr lang="en-US" sz="3200" dirty="0"/>
          </a:p>
          <a:p>
            <a:r>
              <a:rPr lang="en-SG" sz="3200" dirty="0"/>
              <a:t>How often do we persevere on in prayer until the answer comes?</a:t>
            </a:r>
            <a:endParaRPr lang="en-US" sz="3200" dirty="0"/>
          </a:p>
          <a:p>
            <a:endParaRPr lang="en-US" sz="3200" dirty="0"/>
          </a:p>
        </p:txBody>
      </p:sp>
    </p:spTree>
    <p:extLst>
      <p:ext uri="{BB962C8B-B14F-4D97-AF65-F5344CB8AC3E}">
        <p14:creationId xmlns:p14="http://schemas.microsoft.com/office/powerpoint/2010/main" val="3283922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25311"/>
          </a:xfrm>
        </p:spPr>
        <p:txBody>
          <a:bodyPr/>
          <a:lstStyle/>
          <a:p>
            <a:r>
              <a:rPr lang="en-SG" b="1" dirty="0"/>
              <a:t>The Confidence of Elijah</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07091193"/>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a:stretch>
            <a:fillRect/>
          </a:stretch>
        </p:blipFill>
        <p:spPr>
          <a:xfrm>
            <a:off x="812270" y="1713971"/>
            <a:ext cx="2981325" cy="1533525"/>
          </a:xfrm>
          <a:prstGeom prst="rect">
            <a:avLst/>
          </a:prstGeom>
        </p:spPr>
      </p:pic>
      <p:pic>
        <p:nvPicPr>
          <p:cNvPr id="5" name="Picture 4"/>
          <p:cNvPicPr>
            <a:picLocks noChangeAspect="1"/>
          </p:cNvPicPr>
          <p:nvPr/>
        </p:nvPicPr>
        <p:blipFill>
          <a:blip r:embed="rId8"/>
          <a:stretch>
            <a:fillRect/>
          </a:stretch>
        </p:blipFill>
        <p:spPr>
          <a:xfrm>
            <a:off x="8821561" y="5142089"/>
            <a:ext cx="2857500" cy="1600200"/>
          </a:xfrm>
          <a:prstGeom prst="rect">
            <a:avLst/>
          </a:prstGeom>
        </p:spPr>
      </p:pic>
      <p:pic>
        <p:nvPicPr>
          <p:cNvPr id="7" name="Picture 6"/>
          <p:cNvPicPr>
            <a:picLocks noChangeAspect="1"/>
          </p:cNvPicPr>
          <p:nvPr/>
        </p:nvPicPr>
        <p:blipFill>
          <a:blip r:embed="rId9"/>
          <a:stretch>
            <a:fillRect/>
          </a:stretch>
        </p:blipFill>
        <p:spPr>
          <a:xfrm>
            <a:off x="8944768" y="864129"/>
            <a:ext cx="2028032" cy="2635412"/>
          </a:xfrm>
          <a:prstGeom prst="rect">
            <a:avLst/>
          </a:prstGeom>
        </p:spPr>
      </p:pic>
      <p:sp>
        <p:nvSpPr>
          <p:cNvPr id="3" name="TextBox 2"/>
          <p:cNvSpPr txBox="1"/>
          <p:nvPr/>
        </p:nvSpPr>
        <p:spPr>
          <a:xfrm>
            <a:off x="687564" y="4076700"/>
            <a:ext cx="3984978" cy="2954655"/>
          </a:xfrm>
          <a:prstGeom prst="rect">
            <a:avLst/>
          </a:prstGeom>
          <a:noFill/>
        </p:spPr>
        <p:txBody>
          <a:bodyPr wrap="square" rtlCol="0">
            <a:spAutoFit/>
          </a:bodyPr>
          <a:lstStyle/>
          <a:p>
            <a:r>
              <a:rPr lang="en-US" sz="2800" dirty="0"/>
              <a:t>I write to you, young men, because you are strong, and the word of God abides in you, and you have overcome the evil one. </a:t>
            </a:r>
            <a:r>
              <a:rPr lang="en-US" sz="2800" dirty="0" smtClean="0"/>
              <a:t>         1 </a:t>
            </a:r>
            <a:r>
              <a:rPr lang="en-US" sz="2800" dirty="0" err="1"/>
              <a:t>Jn</a:t>
            </a:r>
            <a:r>
              <a:rPr lang="en-US" sz="2800" dirty="0"/>
              <a:t> 2:14 ESV</a:t>
            </a:r>
          </a:p>
          <a:p>
            <a:endParaRPr lang="en-US" dirty="0"/>
          </a:p>
        </p:txBody>
      </p:sp>
    </p:spTree>
    <p:extLst>
      <p:ext uri="{BB962C8B-B14F-4D97-AF65-F5344CB8AC3E}">
        <p14:creationId xmlns:p14="http://schemas.microsoft.com/office/powerpoint/2010/main" val="75525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51114"/>
          </a:xfrm>
        </p:spPr>
        <p:txBody>
          <a:bodyPr/>
          <a:lstStyle/>
          <a:p>
            <a:r>
              <a:rPr lang="en-SG" b="1" dirty="0" smtClean="0"/>
              <a:t>1 Kings 17:6-9 ESV</a:t>
            </a:r>
            <a:endParaRPr lang="en-US" b="1" dirty="0"/>
          </a:p>
        </p:txBody>
      </p:sp>
      <p:sp>
        <p:nvSpPr>
          <p:cNvPr id="3" name="Content Placeholder 2"/>
          <p:cNvSpPr>
            <a:spLocks noGrp="1"/>
          </p:cNvSpPr>
          <p:nvPr>
            <p:ph idx="1"/>
          </p:nvPr>
        </p:nvSpPr>
        <p:spPr>
          <a:xfrm>
            <a:off x="1371599" y="1554480"/>
            <a:ext cx="6654801" cy="5029200"/>
          </a:xfrm>
        </p:spPr>
        <p:txBody>
          <a:bodyPr>
            <a:normAutofit lnSpcReduction="10000"/>
          </a:bodyPr>
          <a:lstStyle/>
          <a:p>
            <a:pPr marL="0" indent="0">
              <a:buNone/>
            </a:pPr>
            <a:r>
              <a:rPr lang="en-US" sz="2500" dirty="0"/>
              <a:t> </a:t>
            </a:r>
            <a:r>
              <a:rPr lang="en-US" sz="3200" b="1" baseline="30000" dirty="0"/>
              <a:t>6 </a:t>
            </a:r>
            <a:r>
              <a:rPr lang="en-US" sz="3200" dirty="0"/>
              <a:t>And the ravens brought him bread and meat in the morning, and bread and meat in the evening, and he drank from the brook. </a:t>
            </a:r>
            <a:r>
              <a:rPr lang="en-US" sz="3200" b="1" baseline="30000" dirty="0"/>
              <a:t>7 </a:t>
            </a:r>
            <a:r>
              <a:rPr lang="en-US" sz="3200" dirty="0"/>
              <a:t>And after a while the brook dried up, because there was no rain in the land.  </a:t>
            </a:r>
            <a:r>
              <a:rPr lang="en-US" sz="3200" b="1" baseline="30000" dirty="0"/>
              <a:t>8 </a:t>
            </a:r>
            <a:r>
              <a:rPr lang="en-US" sz="3200" dirty="0"/>
              <a:t>Then the word of the </a:t>
            </a:r>
            <a:r>
              <a:rPr lang="en-US" sz="3200" cap="small" dirty="0"/>
              <a:t>Lord</a:t>
            </a:r>
            <a:r>
              <a:rPr lang="en-US" sz="3200" dirty="0"/>
              <a:t> came to him, </a:t>
            </a:r>
            <a:r>
              <a:rPr lang="en-US" sz="3200" b="1" baseline="30000" dirty="0"/>
              <a:t>9 </a:t>
            </a:r>
            <a:r>
              <a:rPr lang="en-US" sz="3200" dirty="0"/>
              <a:t>“Arise, go to </a:t>
            </a:r>
            <a:r>
              <a:rPr lang="en-US" sz="3200" dirty="0" err="1"/>
              <a:t>Zarephath</a:t>
            </a:r>
            <a:r>
              <a:rPr lang="en-US" sz="3200" dirty="0"/>
              <a:t>, which belongs to Sidon, and dwell there. Behold, I have commanded a widow there to feed you.” </a:t>
            </a:r>
          </a:p>
          <a:p>
            <a:pPr marL="0" indent="0">
              <a:buNone/>
            </a:pPr>
            <a:endParaRPr lang="en-US" dirty="0"/>
          </a:p>
        </p:txBody>
      </p:sp>
      <p:pic>
        <p:nvPicPr>
          <p:cNvPr id="4" name="Picture 3"/>
          <p:cNvPicPr>
            <a:picLocks noChangeAspect="1"/>
          </p:cNvPicPr>
          <p:nvPr/>
        </p:nvPicPr>
        <p:blipFill>
          <a:blip r:embed="rId2"/>
          <a:stretch>
            <a:fillRect/>
          </a:stretch>
        </p:blipFill>
        <p:spPr>
          <a:xfrm>
            <a:off x="7762993" y="1693333"/>
            <a:ext cx="4470399" cy="3352800"/>
          </a:xfrm>
          <a:prstGeom prst="rect">
            <a:avLst/>
          </a:prstGeom>
        </p:spPr>
      </p:pic>
    </p:spTree>
    <p:extLst>
      <p:ext uri="{BB962C8B-B14F-4D97-AF65-F5344CB8AC3E}">
        <p14:creationId xmlns:p14="http://schemas.microsoft.com/office/powerpoint/2010/main" val="3381955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51114"/>
          </a:xfrm>
        </p:spPr>
        <p:txBody>
          <a:bodyPr/>
          <a:lstStyle/>
          <a:p>
            <a:r>
              <a:rPr lang="en-SG" b="1" dirty="0" smtClean="0"/>
              <a:t>1 Kings 17:19-22 ESV</a:t>
            </a:r>
            <a:endParaRPr lang="en-US" b="1" dirty="0"/>
          </a:p>
        </p:txBody>
      </p:sp>
      <p:sp>
        <p:nvSpPr>
          <p:cNvPr id="3" name="Content Placeholder 2"/>
          <p:cNvSpPr>
            <a:spLocks noGrp="1"/>
          </p:cNvSpPr>
          <p:nvPr>
            <p:ph idx="1"/>
          </p:nvPr>
        </p:nvSpPr>
        <p:spPr>
          <a:xfrm>
            <a:off x="1371599" y="1554480"/>
            <a:ext cx="10006149" cy="5029200"/>
          </a:xfrm>
        </p:spPr>
        <p:txBody>
          <a:bodyPr/>
          <a:lstStyle/>
          <a:p>
            <a:pPr marL="0" indent="0">
              <a:buNone/>
            </a:pPr>
            <a:r>
              <a:rPr lang="en-US" sz="2500" dirty="0"/>
              <a:t> </a:t>
            </a:r>
            <a:r>
              <a:rPr lang="en-US" sz="3200" b="1" baseline="30000" dirty="0"/>
              <a:t>19 </a:t>
            </a:r>
            <a:r>
              <a:rPr lang="en-US" sz="3200" dirty="0"/>
              <a:t>And he said to her, “Give me your son.” And he took him from her arms and carried him up into the upper chamber where he lodged, and laid him on his own bed. </a:t>
            </a:r>
            <a:r>
              <a:rPr lang="en-US" sz="3200" b="1" baseline="30000" dirty="0"/>
              <a:t>20 </a:t>
            </a:r>
            <a:r>
              <a:rPr lang="en-US" sz="3200" dirty="0"/>
              <a:t>And he cried to the </a:t>
            </a:r>
            <a:r>
              <a:rPr lang="en-US" sz="3200" cap="small" dirty="0"/>
              <a:t>Lord</a:t>
            </a:r>
            <a:r>
              <a:rPr lang="en-US" sz="3200" dirty="0"/>
              <a:t>, “O </a:t>
            </a:r>
            <a:r>
              <a:rPr lang="en-US" sz="3200" cap="small" dirty="0"/>
              <a:t>Lord</a:t>
            </a:r>
            <a:r>
              <a:rPr lang="en-US" sz="3200" dirty="0"/>
              <a:t> my God, have you brought calamity even upon the widow with whom I sojourn, by killing her son?” </a:t>
            </a:r>
            <a:r>
              <a:rPr lang="en-US" sz="3200" b="1" baseline="30000" dirty="0"/>
              <a:t>21 </a:t>
            </a:r>
            <a:r>
              <a:rPr lang="en-US" sz="3200" dirty="0"/>
              <a:t>Then he stretched himself upon the child three times and cried to the </a:t>
            </a:r>
            <a:r>
              <a:rPr lang="en-US" sz="3200" cap="small" dirty="0"/>
              <a:t>Lord</a:t>
            </a:r>
            <a:r>
              <a:rPr lang="en-US" sz="3200" dirty="0"/>
              <a:t>, “O </a:t>
            </a:r>
            <a:r>
              <a:rPr lang="en-US" sz="3200" cap="small" dirty="0"/>
              <a:t>Lord</a:t>
            </a:r>
            <a:r>
              <a:rPr lang="en-US" sz="3200" dirty="0"/>
              <a:t> my God, let this child's life come into him again.” </a:t>
            </a:r>
            <a:r>
              <a:rPr lang="en-US" sz="3200" b="1" baseline="30000" dirty="0"/>
              <a:t>22 </a:t>
            </a:r>
            <a:r>
              <a:rPr lang="en-US" sz="3200" dirty="0"/>
              <a:t>And the </a:t>
            </a:r>
            <a:r>
              <a:rPr lang="en-US" sz="3200" u="sng" cap="small" dirty="0"/>
              <a:t>Lord</a:t>
            </a:r>
            <a:r>
              <a:rPr lang="en-US" sz="3200" u="sng" dirty="0"/>
              <a:t> listened to the voice of Elijah</a:t>
            </a:r>
            <a:r>
              <a:rPr lang="en-US" sz="3200" dirty="0"/>
              <a:t>. And the life of the child came into him again, and he revived.</a:t>
            </a:r>
          </a:p>
        </p:txBody>
      </p:sp>
    </p:spTree>
    <p:extLst>
      <p:ext uri="{BB962C8B-B14F-4D97-AF65-F5344CB8AC3E}">
        <p14:creationId xmlns:p14="http://schemas.microsoft.com/office/powerpoint/2010/main" val="620365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24989"/>
          </a:xfrm>
        </p:spPr>
        <p:txBody>
          <a:bodyPr/>
          <a:lstStyle/>
          <a:p>
            <a:r>
              <a:rPr lang="en-SG" b="1" dirty="0" smtClean="0"/>
              <a:t>Background</a:t>
            </a:r>
            <a:endParaRPr lang="en-US" b="1" dirty="0"/>
          </a:p>
        </p:txBody>
      </p:sp>
      <p:sp>
        <p:nvSpPr>
          <p:cNvPr id="3" name="Content Placeholder 2"/>
          <p:cNvSpPr>
            <a:spLocks noGrp="1"/>
          </p:cNvSpPr>
          <p:nvPr>
            <p:ph idx="1"/>
          </p:nvPr>
        </p:nvSpPr>
        <p:spPr>
          <a:xfrm>
            <a:off x="1371600" y="1410789"/>
            <a:ext cx="9601200" cy="4456611"/>
          </a:xfrm>
        </p:spPr>
        <p:txBody>
          <a:bodyPr>
            <a:normAutofit/>
          </a:bodyPr>
          <a:lstStyle/>
          <a:p>
            <a:r>
              <a:rPr lang="en-SG" sz="3200" dirty="0" err="1" smtClean="0"/>
              <a:t>Omri</a:t>
            </a:r>
            <a:r>
              <a:rPr lang="en-SG" sz="3200" dirty="0" smtClean="0"/>
              <a:t>, 6</a:t>
            </a:r>
            <a:r>
              <a:rPr lang="en-SG" sz="3200" baseline="30000" dirty="0" smtClean="0"/>
              <a:t>th</a:t>
            </a:r>
            <a:r>
              <a:rPr lang="en-SG" sz="3200" dirty="0" smtClean="0"/>
              <a:t> king of Israel</a:t>
            </a:r>
          </a:p>
          <a:p>
            <a:r>
              <a:rPr lang="en-SG" sz="3200" dirty="0" smtClean="0"/>
              <a:t>Encouraged Baal worship</a:t>
            </a:r>
          </a:p>
          <a:p>
            <a:r>
              <a:rPr lang="en-SG" sz="3200" dirty="0" smtClean="0"/>
              <a:t>Established a marriage alliance with the King of Sidon, Phoenicia: his son Ahab married Jezebel, priestess of Baal</a:t>
            </a:r>
          </a:p>
          <a:p>
            <a:r>
              <a:rPr lang="en-SG" sz="3200" dirty="0" smtClean="0"/>
              <a:t>Israel’s backsliding reached its peak under Ahab’s rule</a:t>
            </a:r>
          </a:p>
          <a:p>
            <a:endParaRPr lang="en-US" sz="3200" dirty="0"/>
          </a:p>
        </p:txBody>
      </p:sp>
      <p:pic>
        <p:nvPicPr>
          <p:cNvPr id="4" name="Picture 3"/>
          <p:cNvPicPr>
            <a:picLocks noChangeAspect="1"/>
          </p:cNvPicPr>
          <p:nvPr/>
        </p:nvPicPr>
        <p:blipFill>
          <a:blip r:embed="rId2"/>
          <a:stretch>
            <a:fillRect/>
          </a:stretch>
        </p:blipFill>
        <p:spPr>
          <a:xfrm>
            <a:off x="9832428" y="0"/>
            <a:ext cx="2359572" cy="2540181"/>
          </a:xfrm>
          <a:prstGeom prst="rect">
            <a:avLst/>
          </a:prstGeom>
        </p:spPr>
      </p:pic>
    </p:spTree>
    <p:extLst>
      <p:ext uri="{BB962C8B-B14F-4D97-AF65-F5344CB8AC3E}">
        <p14:creationId xmlns:p14="http://schemas.microsoft.com/office/powerpoint/2010/main" val="1306258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Background</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0" indent="0">
              <a:buNone/>
            </a:pPr>
            <a:r>
              <a:rPr lang="en-US" sz="3200" dirty="0"/>
              <a:t>He erected an altar for Baal in the house of Baal, which he built in Samaria. </a:t>
            </a:r>
            <a:r>
              <a:rPr lang="en-US" sz="3200" b="1" baseline="30000" dirty="0"/>
              <a:t> </a:t>
            </a:r>
            <a:r>
              <a:rPr lang="en-US" sz="3200" dirty="0"/>
              <a:t>And Ahab made an </a:t>
            </a:r>
            <a:r>
              <a:rPr lang="en-US" sz="3200" dirty="0" err="1"/>
              <a:t>Asherah</a:t>
            </a:r>
            <a:r>
              <a:rPr lang="en-US" sz="3200" dirty="0"/>
              <a:t>. Ahab did more to provoke the </a:t>
            </a:r>
            <a:r>
              <a:rPr lang="en-US" sz="3200" cap="small" dirty="0"/>
              <a:t>Lord</a:t>
            </a:r>
            <a:r>
              <a:rPr lang="en-US" sz="3200" dirty="0"/>
              <a:t>, the God of Israel, to anger than all the kings of Israel who were before him. </a:t>
            </a:r>
            <a:r>
              <a:rPr lang="en-US" sz="3200" dirty="0" smtClean="0"/>
              <a:t>                       1 </a:t>
            </a:r>
            <a:r>
              <a:rPr lang="en-US" sz="3200" dirty="0"/>
              <a:t>Kings 16:32-33 ESV</a:t>
            </a:r>
          </a:p>
          <a:p>
            <a:pPr marL="0" indent="0">
              <a:buNone/>
            </a:pPr>
            <a:endParaRPr lang="en-US" sz="3200" dirty="0"/>
          </a:p>
        </p:txBody>
      </p:sp>
    </p:spTree>
    <p:extLst>
      <p:ext uri="{BB962C8B-B14F-4D97-AF65-F5344CB8AC3E}">
        <p14:creationId xmlns:p14="http://schemas.microsoft.com/office/powerpoint/2010/main" val="3417107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Elijah - </a:t>
            </a:r>
            <a:r>
              <a:rPr lang="en-US" dirty="0"/>
              <a:t>“My God is Yahweh”</a:t>
            </a:r>
            <a:endParaRPr lang="en-US" b="1" dirty="0"/>
          </a:p>
        </p:txBody>
      </p:sp>
      <p:sp>
        <p:nvSpPr>
          <p:cNvPr id="3" name="Content Placeholder 2"/>
          <p:cNvSpPr>
            <a:spLocks noGrp="1"/>
          </p:cNvSpPr>
          <p:nvPr>
            <p:ph idx="1"/>
          </p:nvPr>
        </p:nvSpPr>
        <p:spPr>
          <a:xfrm>
            <a:off x="1371600" y="1645920"/>
            <a:ext cx="9601200" cy="4221480"/>
          </a:xfrm>
        </p:spPr>
        <p:txBody>
          <a:bodyPr>
            <a:normAutofit/>
          </a:bodyPr>
          <a:lstStyle/>
          <a:p>
            <a:pPr marL="457200" lvl="0" indent="-457200">
              <a:buFont typeface="+mj-lt"/>
              <a:buAutoNum type="arabicPeriod"/>
            </a:pPr>
            <a:r>
              <a:rPr lang="en-SG" sz="3200" dirty="0"/>
              <a:t>Elijah speaks for God (1 Kg 17:1)</a:t>
            </a:r>
            <a:endParaRPr lang="en-US" sz="3200" dirty="0"/>
          </a:p>
          <a:p>
            <a:pPr marL="457200" lvl="0" indent="-457200">
              <a:buFont typeface="+mj-lt"/>
              <a:buAutoNum type="arabicPeriod"/>
            </a:pPr>
            <a:r>
              <a:rPr lang="en-SG" sz="3200" dirty="0"/>
              <a:t>Elijah hears &amp; obeys God (1 Kg 17:2-5)</a:t>
            </a:r>
            <a:endParaRPr lang="en-US" sz="3200" dirty="0"/>
          </a:p>
          <a:p>
            <a:pPr marL="457200" lvl="0" indent="-457200">
              <a:buFont typeface="+mj-lt"/>
              <a:buAutoNum type="arabicPeriod"/>
            </a:pPr>
            <a:r>
              <a:rPr lang="en-SG" sz="3200" dirty="0"/>
              <a:t>Elijah </a:t>
            </a:r>
            <a:r>
              <a:rPr lang="en-SG" sz="3200" dirty="0" smtClean="0"/>
              <a:t>talks </a:t>
            </a:r>
            <a:r>
              <a:rPr lang="en-SG" sz="3200" dirty="0"/>
              <a:t>to God (1 Kg 17:20-21)</a:t>
            </a:r>
            <a:endParaRPr lang="en-US" sz="3200" dirty="0"/>
          </a:p>
          <a:p>
            <a:pPr>
              <a:buFont typeface="Wingdings" panose="05000000000000000000" pitchFamily="2" charset="2"/>
              <a:buChar char="§"/>
            </a:pPr>
            <a:endParaRPr lang="en-US" sz="3200" dirty="0"/>
          </a:p>
        </p:txBody>
      </p:sp>
      <p:pic>
        <p:nvPicPr>
          <p:cNvPr id="4" name="Picture 3"/>
          <p:cNvPicPr>
            <a:picLocks noChangeAspect="1"/>
          </p:cNvPicPr>
          <p:nvPr/>
        </p:nvPicPr>
        <p:blipFill>
          <a:blip r:embed="rId2"/>
          <a:stretch>
            <a:fillRect/>
          </a:stretch>
        </p:blipFill>
        <p:spPr>
          <a:xfrm>
            <a:off x="7744178" y="3898177"/>
            <a:ext cx="4447822" cy="2959823"/>
          </a:xfrm>
          <a:prstGeom prst="rect">
            <a:avLst/>
          </a:prstGeom>
        </p:spPr>
      </p:pic>
    </p:spTree>
    <p:extLst>
      <p:ext uri="{BB962C8B-B14F-4D97-AF65-F5344CB8AC3E}">
        <p14:creationId xmlns:p14="http://schemas.microsoft.com/office/powerpoint/2010/main" val="645401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1. Elijah </a:t>
            </a:r>
            <a:r>
              <a:rPr lang="en-SG" b="1" dirty="0" smtClean="0"/>
              <a:t>speaks for God (1 Kg 17:1)</a:t>
            </a:r>
            <a:endParaRPr lang="en-US" b="1" dirty="0"/>
          </a:p>
        </p:txBody>
      </p:sp>
      <p:sp>
        <p:nvSpPr>
          <p:cNvPr id="3" name="Content Placeholder 2"/>
          <p:cNvSpPr>
            <a:spLocks noGrp="1"/>
          </p:cNvSpPr>
          <p:nvPr>
            <p:ph idx="1"/>
          </p:nvPr>
        </p:nvSpPr>
        <p:spPr>
          <a:xfrm>
            <a:off x="1371600" y="1645920"/>
            <a:ext cx="9601200" cy="4221480"/>
          </a:xfrm>
        </p:spPr>
        <p:txBody>
          <a:bodyPr>
            <a:normAutofit lnSpcReduction="10000"/>
          </a:bodyPr>
          <a:lstStyle/>
          <a:p>
            <a:pPr>
              <a:buFont typeface="Wingdings" panose="05000000000000000000" pitchFamily="2" charset="2"/>
              <a:buChar char="§"/>
            </a:pPr>
            <a:r>
              <a:rPr lang="en-US" sz="3200" dirty="0" smtClean="0"/>
              <a:t>Baal was the </a:t>
            </a:r>
            <a:r>
              <a:rPr lang="en-US" sz="3200" dirty="0"/>
              <a:t>Canaanite god responsible for rain, thunder, lightning, and </a:t>
            </a:r>
            <a:r>
              <a:rPr lang="en-US" sz="3200" dirty="0" smtClean="0"/>
              <a:t>dew (fertility &amp; agriculture)</a:t>
            </a:r>
          </a:p>
          <a:p>
            <a:pPr>
              <a:buFont typeface="Wingdings" panose="05000000000000000000" pitchFamily="2" charset="2"/>
              <a:buChar char="§"/>
            </a:pPr>
            <a:r>
              <a:rPr lang="en-SG" sz="3200" dirty="0" smtClean="0"/>
              <a:t>God judged Israel &amp; its gods</a:t>
            </a:r>
          </a:p>
          <a:p>
            <a:pPr marL="0" indent="0">
              <a:buNone/>
            </a:pPr>
            <a:endParaRPr lang="en-US" sz="3200" dirty="0" smtClean="0"/>
          </a:p>
          <a:p>
            <a:pPr marL="0" indent="0">
              <a:buNone/>
            </a:pPr>
            <a:r>
              <a:rPr lang="en-US" sz="3200" dirty="0" smtClean="0"/>
              <a:t>For</a:t>
            </a:r>
            <a:r>
              <a:rPr lang="en-US" sz="3200" dirty="0"/>
              <a:t> I will pass through the land of Egypt that night, and I will strike all the firstborn in the land of Egypt, both man and beast; and on all the gods of Egypt I will execute judgments: I am the </a:t>
            </a:r>
            <a:r>
              <a:rPr lang="en-US" sz="3200" cap="small" dirty="0"/>
              <a:t>Lord</a:t>
            </a:r>
            <a:r>
              <a:rPr lang="en-US" sz="3200" dirty="0"/>
              <a:t>.  </a:t>
            </a:r>
            <a:r>
              <a:rPr lang="en-US" sz="3200" dirty="0" smtClean="0"/>
              <a:t>      Ex </a:t>
            </a:r>
            <a:r>
              <a:rPr lang="en-US" sz="3200" dirty="0"/>
              <a:t>12:12 ESV</a:t>
            </a:r>
          </a:p>
          <a:p>
            <a:pPr marL="0" indent="0">
              <a:buNone/>
            </a:pPr>
            <a:endParaRPr lang="en-US" sz="3200" dirty="0"/>
          </a:p>
        </p:txBody>
      </p:sp>
    </p:spTree>
    <p:extLst>
      <p:ext uri="{BB962C8B-B14F-4D97-AF65-F5344CB8AC3E}">
        <p14:creationId xmlns:p14="http://schemas.microsoft.com/office/powerpoint/2010/main" val="55495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11926"/>
          </a:xfrm>
        </p:spPr>
        <p:txBody>
          <a:bodyPr/>
          <a:lstStyle/>
          <a:p>
            <a:r>
              <a:rPr lang="en-SG" b="1" dirty="0" smtClean="0"/>
              <a:t>Judgment on the gods of Egypt</a:t>
            </a:r>
            <a:endParaRPr lang="en-US" b="1" dirty="0"/>
          </a:p>
        </p:txBody>
      </p:sp>
      <p:sp>
        <p:nvSpPr>
          <p:cNvPr id="3" name="Content Placeholder 2"/>
          <p:cNvSpPr>
            <a:spLocks noGrp="1"/>
          </p:cNvSpPr>
          <p:nvPr>
            <p:ph idx="1"/>
          </p:nvPr>
        </p:nvSpPr>
        <p:spPr>
          <a:xfrm>
            <a:off x="1371600" y="1645920"/>
            <a:ext cx="9601200" cy="4221480"/>
          </a:xfrm>
        </p:spPr>
        <p:txBody>
          <a:bodyPr>
            <a:noAutofit/>
          </a:bodyPr>
          <a:lstStyle/>
          <a:p>
            <a:pPr lvl="0"/>
            <a:r>
              <a:rPr lang="en-US" sz="3200" dirty="0" smtClean="0"/>
              <a:t>Nile </a:t>
            </a:r>
            <a:r>
              <a:rPr lang="en-US" sz="3200" dirty="0"/>
              <a:t>turned into blood </a:t>
            </a:r>
            <a:r>
              <a:rPr lang="en-US" sz="3200" dirty="0" smtClean="0"/>
              <a:t>–</a:t>
            </a:r>
            <a:r>
              <a:rPr lang="en-US" sz="3200" i="1" dirty="0" smtClean="0"/>
              <a:t>Khnum</a:t>
            </a:r>
            <a:r>
              <a:rPr lang="en-US" sz="3200" dirty="0" smtClean="0"/>
              <a:t> guardian of the Nile</a:t>
            </a:r>
            <a:endParaRPr lang="en-US" sz="3200" dirty="0"/>
          </a:p>
          <a:p>
            <a:pPr lvl="0"/>
            <a:r>
              <a:rPr lang="en-US" sz="3200" dirty="0"/>
              <a:t>Frogs - </a:t>
            </a:r>
            <a:r>
              <a:rPr lang="en-US" sz="3200" i="1" dirty="0" err="1"/>
              <a:t>Heqet</a:t>
            </a:r>
            <a:r>
              <a:rPr lang="en-US" sz="3200" i="1" dirty="0"/>
              <a:t> (hay-</a:t>
            </a:r>
            <a:r>
              <a:rPr lang="en-US" sz="3200" i="1" dirty="0" err="1"/>
              <a:t>qut</a:t>
            </a:r>
            <a:r>
              <a:rPr lang="en-US" sz="3200" i="1" dirty="0"/>
              <a:t>) </a:t>
            </a:r>
            <a:r>
              <a:rPr lang="en-US" sz="3200" dirty="0"/>
              <a:t>was the Egyptian goddess of birth and </a:t>
            </a:r>
            <a:r>
              <a:rPr lang="en-US" sz="3200" dirty="0" smtClean="0"/>
              <a:t>fertility</a:t>
            </a:r>
            <a:endParaRPr lang="en-US" sz="3200" dirty="0"/>
          </a:p>
          <a:p>
            <a:pPr lvl="0"/>
            <a:r>
              <a:rPr lang="en-US" sz="3200" dirty="0"/>
              <a:t>Boils - </a:t>
            </a:r>
            <a:r>
              <a:rPr lang="en-US" sz="3200" i="1" dirty="0"/>
              <a:t>Isis </a:t>
            </a:r>
            <a:r>
              <a:rPr lang="en-US" sz="3200" dirty="0"/>
              <a:t>was the great goddess of health, medicine, and healing </a:t>
            </a:r>
            <a:endParaRPr lang="en-US" sz="3200" dirty="0" smtClean="0"/>
          </a:p>
          <a:p>
            <a:pPr lvl="0"/>
            <a:r>
              <a:rPr lang="en-US" sz="3200" dirty="0" smtClean="0"/>
              <a:t>Death </a:t>
            </a:r>
            <a:r>
              <a:rPr lang="en-US" sz="3200" dirty="0"/>
              <a:t>of the 1</a:t>
            </a:r>
            <a:r>
              <a:rPr lang="en-US" sz="3200" baseline="30000" dirty="0"/>
              <a:t>st</a:t>
            </a:r>
            <a:r>
              <a:rPr lang="en-US" sz="3200" dirty="0"/>
              <a:t> born son - </a:t>
            </a:r>
            <a:r>
              <a:rPr lang="en-US" sz="3200" dirty="0" err="1"/>
              <a:t>Pharoah</a:t>
            </a:r>
            <a:r>
              <a:rPr lang="en-US" sz="3200" dirty="0"/>
              <a:t> was viewed as a “living god”, as was his son. </a:t>
            </a:r>
          </a:p>
        </p:txBody>
      </p:sp>
    </p:spTree>
    <p:extLst>
      <p:ext uri="{BB962C8B-B14F-4D97-AF65-F5344CB8AC3E}">
        <p14:creationId xmlns:p14="http://schemas.microsoft.com/office/powerpoint/2010/main" val="2758497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1040</TotalTime>
  <Words>487</Words>
  <Application>Microsoft Office PowerPoint</Application>
  <PresentationFormat>Widescreen</PresentationFormat>
  <Paragraphs>87</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Franklin Gothic Book</vt:lpstr>
      <vt:lpstr>Wingdings</vt:lpstr>
      <vt:lpstr>Crop</vt:lpstr>
      <vt:lpstr>The confidence of elijah</vt:lpstr>
      <vt:lpstr>1 Kings 17:1-5 ESV</vt:lpstr>
      <vt:lpstr>1 Kings 17:6-9 ESV</vt:lpstr>
      <vt:lpstr>1 Kings 17:19-22 ESV</vt:lpstr>
      <vt:lpstr>Background</vt:lpstr>
      <vt:lpstr>Background</vt:lpstr>
      <vt:lpstr>Elijah - “My God is Yahweh”</vt:lpstr>
      <vt:lpstr>1. Elijah speaks for God (1 Kg 17:1)</vt:lpstr>
      <vt:lpstr>Judgment on the gods of Egypt</vt:lpstr>
      <vt:lpstr>Lessons for us today</vt:lpstr>
      <vt:lpstr>Lessons for us today</vt:lpstr>
      <vt:lpstr>Lessons for us today</vt:lpstr>
      <vt:lpstr>2. Elijah hears &amp; obeys God</vt:lpstr>
      <vt:lpstr>2. Elijah hears &amp; obeys God</vt:lpstr>
      <vt:lpstr>2. Elijah hears &amp; obeys God</vt:lpstr>
      <vt:lpstr>2. Elijah hears and obeys God</vt:lpstr>
      <vt:lpstr>Lessons for us today</vt:lpstr>
      <vt:lpstr>Lessons for us today</vt:lpstr>
      <vt:lpstr>Lessons for us today</vt:lpstr>
      <vt:lpstr>3. Elijah talks to God</vt:lpstr>
      <vt:lpstr>3. Elijah talks to God</vt:lpstr>
      <vt:lpstr>3. Elijah talks to God</vt:lpstr>
      <vt:lpstr>Lessons for us today</vt:lpstr>
      <vt:lpstr>The Confidence of Elijah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confidence of elijah</dc:title>
  <dc:creator>Ang Kheng San Cecil</dc:creator>
  <cp:lastModifiedBy>Ang Kheng San Cecil</cp:lastModifiedBy>
  <cp:revision>45</cp:revision>
  <dcterms:created xsi:type="dcterms:W3CDTF">2019-02-17T10:41:20Z</dcterms:created>
  <dcterms:modified xsi:type="dcterms:W3CDTF">2019-03-17T00:28:41Z</dcterms:modified>
</cp:coreProperties>
</file>